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10691813" cy="7559675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699"/>
    <a:srgbClr val="CCFF33"/>
    <a:srgbClr val="FF9999"/>
    <a:srgbClr val="FF66FF"/>
    <a:srgbClr val="FF99FF"/>
    <a:srgbClr val="FF99CC"/>
    <a:srgbClr val="FFCCCC"/>
    <a:srgbClr val="FF66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6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0BE7B-16FD-4E9C-800C-B64F752B6710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4D20E-F7AC-451C-A5C7-92EDD4432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43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4D20E-F7AC-451C-A5C7-92EDD4432A7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535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4D20E-F7AC-451C-A5C7-92EDD4432A7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332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56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29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78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47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48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03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63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91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120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27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33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4AD21-BDF4-400A-9768-5F4EB57DBAD5}" type="datetimeFigureOut">
              <a:rPr lang="zh-TW" altLang="en-US" smtClean="0"/>
              <a:t>2023/3/20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BDA1A-5437-452F-89E5-3D91FDEE07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21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551424"/>
              </p:ext>
            </p:extLst>
          </p:nvPr>
        </p:nvGraphicFramePr>
        <p:xfrm>
          <a:off x="0" y="14252"/>
          <a:ext cx="10691813" cy="7559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6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6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9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5967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矩形 18"/>
          <p:cNvSpPr/>
          <p:nvPr/>
        </p:nvSpPr>
        <p:spPr>
          <a:xfrm>
            <a:off x="8087411" y="2997724"/>
            <a:ext cx="76201" cy="393097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六邊形 7"/>
          <p:cNvSpPr/>
          <p:nvPr/>
        </p:nvSpPr>
        <p:spPr>
          <a:xfrm>
            <a:off x="7599575" y="611170"/>
            <a:ext cx="1384169" cy="1231769"/>
          </a:xfrm>
          <a:prstGeom prst="hexag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</a:t>
            </a:r>
          </a:p>
        </p:txBody>
      </p:sp>
      <p:sp>
        <p:nvSpPr>
          <p:cNvPr id="9" name="六邊形 8"/>
          <p:cNvSpPr/>
          <p:nvPr/>
        </p:nvSpPr>
        <p:spPr>
          <a:xfrm>
            <a:off x="8732362" y="1277331"/>
            <a:ext cx="1373171" cy="1231769"/>
          </a:xfrm>
          <a:prstGeom prst="hexag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審</a:t>
            </a:r>
          </a:p>
        </p:txBody>
      </p:sp>
      <p:sp>
        <p:nvSpPr>
          <p:cNvPr id="10" name="六邊形 9"/>
          <p:cNvSpPr/>
          <p:nvPr/>
        </p:nvSpPr>
        <p:spPr>
          <a:xfrm>
            <a:off x="7610573" y="1901070"/>
            <a:ext cx="1384169" cy="1231769"/>
          </a:xfrm>
          <a:prstGeom prst="hexag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</a:t>
            </a:r>
            <a:endParaRPr lang="zh-TW" altLang="en-US" sz="6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六邊形 10"/>
          <p:cNvSpPr/>
          <p:nvPr/>
        </p:nvSpPr>
        <p:spPr>
          <a:xfrm>
            <a:off x="8721364" y="2556432"/>
            <a:ext cx="1384169" cy="1237658"/>
          </a:xfrm>
          <a:prstGeom prst="hexag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料</a:t>
            </a:r>
          </a:p>
        </p:txBody>
      </p:sp>
      <p:sp>
        <p:nvSpPr>
          <p:cNvPr id="16" name="流程圖: 結束點 15"/>
          <p:cNvSpPr/>
          <p:nvPr/>
        </p:nvSpPr>
        <p:spPr>
          <a:xfrm>
            <a:off x="7433426" y="4171261"/>
            <a:ext cx="1384169" cy="510814"/>
          </a:xfrm>
          <a:prstGeom prst="flowChartTerminator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100" b="1" dirty="0" smtClean="0"/>
              <a:t>申請校系</a:t>
            </a:r>
            <a:endParaRPr lang="zh-TW" altLang="en-US" sz="2100" b="1" dirty="0"/>
          </a:p>
        </p:txBody>
      </p:sp>
      <p:sp>
        <p:nvSpPr>
          <p:cNvPr id="17" name="流程圖: 結束點 16"/>
          <p:cNvSpPr/>
          <p:nvPr/>
        </p:nvSpPr>
        <p:spPr>
          <a:xfrm>
            <a:off x="7493045" y="5270895"/>
            <a:ext cx="1185897" cy="465939"/>
          </a:xfrm>
          <a:prstGeom prst="flowChartTerminator">
            <a:avLst/>
          </a:prstGeom>
          <a:solidFill>
            <a:srgbClr val="FF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100" b="1" dirty="0" smtClean="0"/>
              <a:t>姓名</a:t>
            </a:r>
            <a:endParaRPr lang="zh-TW" altLang="en-US" sz="2100" b="1" dirty="0"/>
          </a:p>
        </p:txBody>
      </p:sp>
      <p:sp>
        <p:nvSpPr>
          <p:cNvPr id="18" name="流程圖: 結束點 17"/>
          <p:cNvSpPr/>
          <p:nvPr/>
        </p:nvSpPr>
        <p:spPr>
          <a:xfrm>
            <a:off x="7340412" y="6350326"/>
            <a:ext cx="1493998" cy="567868"/>
          </a:xfrm>
          <a:prstGeom prst="flowChartTerminator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100" b="1" dirty="0" smtClean="0"/>
              <a:t>就讀學校</a:t>
            </a:r>
            <a:endParaRPr lang="zh-TW" altLang="en-US" sz="2100" b="1" dirty="0"/>
          </a:p>
        </p:txBody>
      </p:sp>
      <p:graphicFrame>
        <p:nvGraphicFramePr>
          <p:cNvPr id="23" name="表格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275573"/>
              </p:ext>
            </p:extLst>
          </p:nvPr>
        </p:nvGraphicFramePr>
        <p:xfrm>
          <a:off x="311996" y="951334"/>
          <a:ext cx="1113043" cy="1770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70670"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r>
                        <a:rPr lang="zh-TW" altLang="en-US" sz="3000" dirty="0" smtClean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趣</a:t>
                      </a:r>
                      <a:endParaRPr lang="en-US" altLang="zh-TW" sz="3000" dirty="0" smtClean="0"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3000" dirty="0" smtClean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</a:t>
                      </a:r>
                      <a:endParaRPr lang="en-US" altLang="zh-TW" sz="3000" dirty="0" smtClean="0"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3000" dirty="0" smtClean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</a:t>
                      </a:r>
                      <a:endParaRPr lang="en-US" altLang="zh-TW" sz="3000" dirty="0" smtClean="0"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76200" cap="flat" cmpd="sng" algn="ctr">
                      <a:solidFill>
                        <a:srgbClr val="FF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六邊形 20"/>
          <p:cNvSpPr/>
          <p:nvPr/>
        </p:nvSpPr>
        <p:spPr>
          <a:xfrm>
            <a:off x="0" y="110289"/>
            <a:ext cx="1266344" cy="1167042"/>
          </a:xfrm>
          <a:prstGeom prst="hexagon">
            <a:avLst/>
          </a:prstGeom>
          <a:gradFill flip="none" rotWithShape="1">
            <a:gsLst>
              <a:gs pos="0">
                <a:srgbClr val="FF9999">
                  <a:lumMod val="26000"/>
                  <a:lumOff val="74000"/>
                </a:srgbClr>
              </a:gs>
              <a:gs pos="46000">
                <a:srgbClr val="FF99CC"/>
              </a:gs>
              <a:gs pos="100000">
                <a:srgbClr val="FF66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興</a:t>
            </a:r>
            <a:endParaRPr lang="zh-TW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六邊形 23"/>
          <p:cNvSpPr/>
          <p:nvPr/>
        </p:nvSpPr>
        <p:spPr>
          <a:xfrm>
            <a:off x="4872558" y="283013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rgbClr val="FF0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</a:t>
            </a:r>
          </a:p>
        </p:txBody>
      </p:sp>
      <p:sp>
        <p:nvSpPr>
          <p:cNvPr id="25" name="六邊形 24"/>
          <p:cNvSpPr/>
          <p:nvPr/>
        </p:nvSpPr>
        <p:spPr>
          <a:xfrm>
            <a:off x="5591667" y="641442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rgbClr val="7030A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</a:p>
        </p:txBody>
      </p:sp>
      <p:sp>
        <p:nvSpPr>
          <p:cNvPr id="26" name="文字方塊 25"/>
          <p:cNvSpPr txBox="1"/>
          <p:nvPr/>
        </p:nvSpPr>
        <p:spPr>
          <a:xfrm>
            <a:off x="4290452" y="129654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4308152" y="606973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4292554" y="1819388"/>
            <a:ext cx="2701574" cy="534017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34" name="文字方塊 33"/>
          <p:cNvSpPr txBox="1"/>
          <p:nvPr/>
        </p:nvSpPr>
        <p:spPr>
          <a:xfrm>
            <a:off x="810913" y="1836669"/>
            <a:ext cx="2526176" cy="53228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8877939" y="4174951"/>
            <a:ext cx="1395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ea typeface="文鼎粗隸" panose="02010609010101010101" pitchFamily="49" charset="-120"/>
              </a:rPr>
              <a:t>振聲高中應用英語科</a:t>
            </a:r>
            <a:endParaRPr lang="zh-TW" altLang="en-US" dirty="0">
              <a:ea typeface="文鼎粗隸" panose="02010609010101010101" pitchFamily="49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8856728" y="5367502"/>
            <a:ext cx="1395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ea typeface="文鼎粗隸" panose="02010609010101010101" pitchFamily="49" charset="-120"/>
              </a:rPr>
              <a:t>笑笑冰</a:t>
            </a:r>
            <a:endParaRPr lang="zh-TW" altLang="en-US" dirty="0">
              <a:ea typeface="文鼎粗隸" panose="02010609010101010101" pitchFamily="49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8926054" y="6485133"/>
            <a:ext cx="1395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ea typeface="文鼎粗隸" panose="02010609010101010101" pitchFamily="49" charset="-120"/>
              </a:rPr>
              <a:t>文昌國中</a:t>
            </a:r>
            <a:endParaRPr lang="zh-TW" altLang="en-US" dirty="0">
              <a:ea typeface="文鼎粗隸" panose="02010609010101010101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351276" y="2033000"/>
            <a:ext cx="2584129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參加</a:t>
            </a:r>
            <a:r>
              <a:rPr lang="en-US" altLang="zh-TW" sz="2500" dirty="0" smtClean="0">
                <a:ea typeface="文鼎粗隸" panose="02010609010101010101" pitchFamily="49" charset="-120"/>
              </a:rPr>
              <a:t>2022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桃園市雙語嘉年華會</a:t>
            </a:r>
            <a:r>
              <a:rPr lang="en-US" altLang="zh-TW" sz="2500" dirty="0" smtClean="0">
                <a:ea typeface="文鼎粗隸" panose="02010609010101010101" pitchFamily="49" charset="-120"/>
              </a:rPr>
              <a:t/>
            </a:r>
            <a:br>
              <a:rPr lang="en-US" altLang="zh-TW" sz="2500" dirty="0" smtClean="0">
                <a:ea typeface="文鼎粗隸" panose="02010609010101010101" pitchFamily="49" charset="-120"/>
              </a:rPr>
            </a:b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參加</a:t>
            </a:r>
            <a:r>
              <a:rPr lang="en-US" altLang="zh-TW" sz="2500" dirty="0" smtClean="0">
                <a:ea typeface="文鼎粗隸" panose="02010609010101010101" pitchFamily="49" charset="-120"/>
              </a:rPr>
              <a:t>2023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日本姊妹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校文化交流活動</a:t>
            </a:r>
            <a:r>
              <a:rPr lang="en-US" altLang="zh-TW" sz="2500" dirty="0" smtClean="0">
                <a:ea typeface="文鼎粗隸" panose="02010609010101010101" pitchFamily="49" charset="-120"/>
              </a:rPr>
              <a:t/>
            </a:r>
            <a:br>
              <a:rPr lang="en-US" altLang="zh-TW" sz="2500" dirty="0" smtClean="0">
                <a:ea typeface="文鼎粗隸" panose="02010609010101010101" pitchFamily="49" charset="-120"/>
              </a:rPr>
            </a:b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r>
              <a:rPr lang="zh-TW" altLang="en-US" sz="2500" dirty="0">
                <a:ea typeface="文鼎粗隸" panose="02010609010101010101" pitchFamily="49" charset="-120"/>
              </a:rPr>
              <a:t>協助拍攝</a:t>
            </a:r>
            <a:r>
              <a:rPr lang="en-US" altLang="zh-TW" sz="2500" dirty="0" smtClean="0">
                <a:ea typeface="文鼎粗隸" panose="02010609010101010101" pitchFamily="49" charset="-120"/>
              </a:rPr>
              <a:t>2022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文</a:t>
            </a:r>
            <a:r>
              <a:rPr lang="zh-TW" altLang="en-US" sz="2500" dirty="0">
                <a:ea typeface="文鼎粗隸" panose="02010609010101010101" pitchFamily="49" charset="-120"/>
              </a:rPr>
              <a:t>昌國中雙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語影片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endParaRPr lang="zh-TW" altLang="en-US" dirty="0"/>
          </a:p>
        </p:txBody>
      </p:sp>
      <p:sp>
        <p:nvSpPr>
          <p:cNvPr id="28" name="文字方塊 27"/>
          <p:cNvSpPr txBox="1"/>
          <p:nvPr/>
        </p:nvSpPr>
        <p:spPr>
          <a:xfrm>
            <a:off x="839308" y="2031860"/>
            <a:ext cx="25841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看英語電影</a:t>
            </a:r>
            <a:r>
              <a:rPr lang="en-US" altLang="zh-TW" sz="2500" dirty="0" smtClean="0">
                <a:ea typeface="文鼎粗隸" panose="02010609010101010101" pitchFamily="49" charset="-120"/>
              </a:rPr>
              <a:t>&amp;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影集</a:t>
            </a:r>
            <a:r>
              <a:rPr lang="en-US" altLang="zh-TW" sz="2500" dirty="0" smtClean="0">
                <a:ea typeface="文鼎粗隸" panose="02010609010101010101" pitchFamily="49" charset="-120"/>
              </a:rPr>
              <a:t/>
            </a:r>
            <a:br>
              <a:rPr lang="en-US" altLang="zh-TW" sz="2500" dirty="0" smtClean="0">
                <a:ea typeface="文鼎粗隸" panose="02010609010101010101" pitchFamily="49" charset="-120"/>
              </a:rPr>
            </a:b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聽唱英語歌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endParaRPr lang="en-US" altLang="zh-TW" sz="2500" dirty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彈鋼琴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342900" indent="-342900">
              <a:buAutoNum type="arabicPeriod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183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926734"/>
              </p:ext>
            </p:extLst>
          </p:nvPr>
        </p:nvGraphicFramePr>
        <p:xfrm>
          <a:off x="0" y="0"/>
          <a:ext cx="10691813" cy="7559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6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6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9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5967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281358"/>
              </p:ext>
            </p:extLst>
          </p:nvPr>
        </p:nvGraphicFramePr>
        <p:xfrm>
          <a:off x="7972468" y="476968"/>
          <a:ext cx="2488373" cy="926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6708"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            </a:t>
                      </a:r>
                      <a:r>
                        <a:rPr lang="zh-TW" altLang="en-US" sz="3000" dirty="0" smtClean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書計畫</a:t>
                      </a:r>
                      <a:endParaRPr lang="zh-TW" altLang="en-US" sz="3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六邊形 7"/>
          <p:cNvSpPr/>
          <p:nvPr/>
        </p:nvSpPr>
        <p:spPr>
          <a:xfrm>
            <a:off x="304799" y="283589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</a:t>
            </a:r>
            <a:endParaRPr lang="zh-TW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六邊形 8"/>
          <p:cNvSpPr/>
          <p:nvPr/>
        </p:nvSpPr>
        <p:spPr>
          <a:xfrm>
            <a:off x="1030662" y="714471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</a:t>
            </a:r>
          </a:p>
        </p:txBody>
      </p:sp>
      <p:sp>
        <p:nvSpPr>
          <p:cNvPr id="10" name="六邊形 9"/>
          <p:cNvSpPr/>
          <p:nvPr/>
        </p:nvSpPr>
        <p:spPr>
          <a:xfrm>
            <a:off x="2482388" y="684228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</a:t>
            </a:r>
          </a:p>
        </p:txBody>
      </p:sp>
      <p:sp>
        <p:nvSpPr>
          <p:cNvPr id="11" name="六邊形 10"/>
          <p:cNvSpPr/>
          <p:nvPr/>
        </p:nvSpPr>
        <p:spPr>
          <a:xfrm>
            <a:off x="1756525" y="265518"/>
            <a:ext cx="886119" cy="801278"/>
          </a:xfrm>
          <a:prstGeom prst="hexagon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紹</a:t>
            </a:r>
          </a:p>
        </p:txBody>
      </p:sp>
      <p:sp>
        <p:nvSpPr>
          <p:cNvPr id="12" name="六邊形 11"/>
          <p:cNvSpPr/>
          <p:nvPr/>
        </p:nvSpPr>
        <p:spPr>
          <a:xfrm>
            <a:off x="7449474" y="276933"/>
            <a:ext cx="1266344" cy="1167042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讀</a:t>
            </a:r>
          </a:p>
        </p:txBody>
      </p:sp>
      <p:sp>
        <p:nvSpPr>
          <p:cNvPr id="17" name="六邊形 16"/>
          <p:cNvSpPr/>
          <p:nvPr/>
        </p:nvSpPr>
        <p:spPr>
          <a:xfrm>
            <a:off x="4638713" y="265518"/>
            <a:ext cx="1266344" cy="1167042"/>
          </a:xfrm>
          <a:prstGeom prst="hexagon">
            <a:avLst/>
          </a:prstGeom>
          <a:gradFill flip="none" rotWithShape="1">
            <a:gsLst>
              <a:gs pos="0">
                <a:srgbClr val="FF9999">
                  <a:lumMod val="26000"/>
                  <a:lumOff val="74000"/>
                </a:srgbClr>
              </a:gs>
              <a:gs pos="46000">
                <a:srgbClr val="FF99CC"/>
              </a:gs>
              <a:gs pos="100000">
                <a:srgbClr val="FF66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4209787" y="264627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5773123" y="265518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科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4209787" y="931508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5754204" y="931508"/>
            <a:ext cx="627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7449474" y="1851031"/>
            <a:ext cx="3055966" cy="5382889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100" b="1" dirty="0">
                <a:ea typeface="文鼎粗隸" panose="02010609010101010101" pitchFamily="49" charset="-120"/>
              </a:rPr>
              <a:t>入學前</a:t>
            </a:r>
            <a:endParaRPr lang="en-US" altLang="zh-TW" sz="3100" b="1" dirty="0">
              <a:ea typeface="文鼎粗隸" panose="02010609010101010101" pitchFamily="49" charset="-120"/>
            </a:endParaRPr>
          </a:p>
          <a:p>
            <a:r>
              <a:rPr lang="zh-TW" altLang="en-US" sz="2500" dirty="0">
                <a:ea typeface="文鼎粗隸" panose="02010609010101010101" pitchFamily="49" charset="-120"/>
              </a:rPr>
              <a:t>考取全民英檢初級證書</a:t>
            </a:r>
            <a:endParaRPr lang="en-US" altLang="zh-TW" sz="2500" dirty="0">
              <a:ea typeface="文鼎粗隸" panose="02010609010101010101" pitchFamily="49" charset="-120"/>
            </a:endParaRPr>
          </a:p>
          <a:p>
            <a:r>
              <a:rPr lang="zh-TW" altLang="en-US" sz="3100" b="1" dirty="0">
                <a:ea typeface="文鼎粗隸" panose="02010609010101010101" pitchFamily="49" charset="-120"/>
              </a:rPr>
              <a:t>高一</a:t>
            </a:r>
            <a:endParaRPr lang="en-US" altLang="zh-TW" sz="3100" b="1" dirty="0">
              <a:ea typeface="文鼎粗隸" panose="02010609010101010101" pitchFamily="49" charset="-120"/>
            </a:endParaRPr>
          </a:p>
          <a:p>
            <a:pPr marL="457200" indent="-4572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每日閱讀空中英語教室雜誌</a:t>
            </a:r>
            <a:endParaRPr lang="en-US" altLang="zh-TW" sz="2500" dirty="0">
              <a:ea typeface="文鼎粗隸" panose="02010609010101010101" pitchFamily="49" charset="-120"/>
            </a:endParaRPr>
          </a:p>
          <a:p>
            <a:pPr marL="457200" indent="-4572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準備全民英檢中級考試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r>
              <a:rPr lang="zh-TW" altLang="en-US" sz="3100" b="1" dirty="0">
                <a:ea typeface="文鼎粗隸" panose="02010609010101010101" pitchFamily="49" charset="-120"/>
              </a:rPr>
              <a:t>高二</a:t>
            </a:r>
            <a:endParaRPr lang="en-US" altLang="zh-TW" sz="3100" b="1" dirty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1.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 每日</a:t>
            </a:r>
            <a:r>
              <a:rPr lang="zh-TW" altLang="en-US" sz="2500" dirty="0">
                <a:ea typeface="文鼎粗隸" panose="02010609010101010101" pitchFamily="49" charset="-120"/>
              </a:rPr>
              <a:t>閱讀空中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英語 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zh-TW" altLang="en-US" sz="2500" dirty="0">
                <a:ea typeface="文鼎粗隸" panose="02010609010101010101" pitchFamily="49" charset="-120"/>
              </a:rPr>
              <a:t> 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    教 室雜誌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2.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通過英檢中級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3.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學習第二外語</a:t>
            </a:r>
            <a:endParaRPr lang="en-US" altLang="zh-TW" sz="2500" dirty="0">
              <a:ea typeface="文鼎粗隸" panose="02010609010101010101" pitchFamily="49" charset="-120"/>
            </a:endParaRPr>
          </a:p>
          <a:p>
            <a:r>
              <a:rPr lang="zh-TW" altLang="en-US" sz="3100" b="1" dirty="0">
                <a:ea typeface="文鼎粗隸" panose="02010609010101010101" pitchFamily="49" charset="-120"/>
              </a:rPr>
              <a:t>高三</a:t>
            </a:r>
            <a:endParaRPr lang="en-US" altLang="zh-TW" sz="3100" b="1" dirty="0">
              <a:ea typeface="文鼎粗隸" panose="02010609010101010101" pitchFamily="49" charset="-120"/>
            </a:endParaRPr>
          </a:p>
          <a:p>
            <a:pPr marL="457200" indent="-4572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通過全民英檢中級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457200" indent="-457200">
              <a:buAutoNum type="arabicPeriod"/>
            </a:pPr>
            <a:r>
              <a:rPr lang="zh-TW" altLang="en-US" sz="2500" dirty="0" smtClean="0">
                <a:ea typeface="文鼎粗隸" panose="02010609010101010101" pitchFamily="49" charset="-120"/>
              </a:rPr>
              <a:t>準備多</a:t>
            </a:r>
            <a:r>
              <a:rPr lang="zh-TW" altLang="en-US" sz="2500" dirty="0">
                <a:ea typeface="文鼎粗隸" panose="02010609010101010101" pitchFamily="49" charset="-120"/>
              </a:rPr>
              <a:t>益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考</a:t>
            </a:r>
            <a:r>
              <a:rPr lang="zh-TW" altLang="en-US" sz="2500" dirty="0">
                <a:ea typeface="文鼎粗隸" panose="02010609010101010101" pitchFamily="49" charset="-120"/>
              </a:rPr>
              <a:t>試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endParaRPr lang="en-US" altLang="zh-TW" dirty="0">
              <a:ea typeface="文鼎粗隸" panose="02010609010101010101" pitchFamily="49" charset="-120"/>
            </a:endParaRPr>
          </a:p>
          <a:p>
            <a:endParaRPr lang="zh-TW" altLang="en-US" dirty="0">
              <a:ea typeface="文鼎粗隸" panose="02010609010101010101" pitchFamily="49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452478" y="1973337"/>
            <a:ext cx="2928605" cy="52872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4062953" y="1973337"/>
            <a:ext cx="2667785" cy="534064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8" name="內容版面配置區 27"/>
          <p:cNvSpPr>
            <a:spLocks noGrp="1"/>
          </p:cNvSpPr>
          <p:nvPr>
            <p:ph sz="quarter" idx="4"/>
          </p:nvPr>
        </p:nvSpPr>
        <p:spPr>
          <a:xfrm>
            <a:off x="4062953" y="1973337"/>
            <a:ext cx="3055966" cy="5382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1.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喜愛英語</a:t>
            </a:r>
            <a:endParaRPr lang="en-US" altLang="zh-TW" sz="2500" dirty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2.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 喜歡與人溝通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en-US" altLang="zh-TW" sz="2500" dirty="0" smtClean="0">
                <a:ea typeface="文鼎粗隸" panose="02010609010101010101" pitchFamily="49" charset="-120"/>
              </a:rPr>
              <a:t>3.</a:t>
            </a:r>
            <a:r>
              <a:rPr lang="zh-TW" altLang="en-US" sz="2500" dirty="0" smtClean="0">
                <a:ea typeface="文鼎粗隸" panose="02010609010101010101" pitchFamily="49" charset="-120"/>
              </a:rPr>
              <a:t>英語是國際語言</a:t>
            </a:r>
            <a:endParaRPr lang="en-US" altLang="zh-TW" sz="2500" dirty="0" smtClean="0">
              <a:ea typeface="文鼎粗隸" panose="02010609010101010101" pitchFamily="49" charset="-120"/>
            </a:endParaRPr>
          </a:p>
          <a:p>
            <a:pPr marL="0" indent="0">
              <a:buNone/>
            </a:pPr>
            <a:r>
              <a:rPr lang="zh-TW" altLang="en-US" sz="2500" dirty="0" smtClean="0">
                <a:ea typeface="文鼎粗隸" panose="02010609010101010101" pitchFamily="49" charset="-120"/>
              </a:rPr>
              <a:t>   應用領域廣泛</a:t>
            </a:r>
            <a:endParaRPr lang="zh-TW" altLang="en-US" sz="2500" dirty="0">
              <a:ea typeface="文鼎粗隸" panose="02010609010101010101" pitchFamily="49" charset="-120"/>
            </a:endParaRPr>
          </a:p>
        </p:txBody>
      </p:sp>
      <p:sp>
        <p:nvSpPr>
          <p:cNvPr id="24" name="內容版面配置區 27"/>
          <p:cNvSpPr>
            <a:spLocks noGrp="1"/>
          </p:cNvSpPr>
          <p:nvPr>
            <p:ph sz="quarter" idx="4"/>
          </p:nvPr>
        </p:nvSpPr>
        <p:spPr>
          <a:xfrm>
            <a:off x="452478" y="2027261"/>
            <a:ext cx="3055966" cy="538288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ea typeface="文鼎粗隸" panose="02010609010101010101" pitchFamily="49" charset="-120"/>
              </a:rPr>
              <a:t>我是笑笑冰，個性開朗愛吃冰。</a:t>
            </a:r>
            <a:r>
              <a:rPr lang="zh-TW" altLang="en-US" u="sng" dirty="0" smtClean="0">
                <a:solidFill>
                  <a:srgbClr val="FF0000"/>
                </a:solidFill>
                <a:ea typeface="文鼎粗隸" panose="02010609010101010101" pitchFamily="49" charset="-120"/>
              </a:rPr>
              <a:t>參照自我介紹格式，內容精簡。</a:t>
            </a:r>
            <a:endParaRPr lang="zh-TW" altLang="en-US" u="sng" dirty="0">
              <a:solidFill>
                <a:srgbClr val="FF0000"/>
              </a:solidFill>
              <a:ea typeface="文鼎粗隸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695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18" grpId="0" build="p"/>
      <p:bldP spid="24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149</Words>
  <Application>Microsoft Office PowerPoint</Application>
  <PresentationFormat>自訂</PresentationFormat>
  <Paragraphs>57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文鼎粗隸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Black</dc:creator>
  <cp:lastModifiedBy>User</cp:lastModifiedBy>
  <cp:revision>20</cp:revision>
  <cp:lastPrinted>2020-04-14T03:20:05Z</cp:lastPrinted>
  <dcterms:created xsi:type="dcterms:W3CDTF">2015-07-15T14:43:57Z</dcterms:created>
  <dcterms:modified xsi:type="dcterms:W3CDTF">2023-03-20T03:33:46Z</dcterms:modified>
</cp:coreProperties>
</file>