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7.xml" ContentType="application/vnd.openxmlformats-officedocument.presentationml.notesSlide+xml"/>
  <Override PartName="/ppt/tags/tag5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9.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notesSlides/notesSlide4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2.xml" ContentType="application/vnd.openxmlformats-officedocument.presentationml.notesSlide+xml"/>
  <Override PartName="/ppt/tags/tag70.xml" ContentType="application/vnd.openxmlformats-officedocument.presentationml.tags+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6"/>
  </p:notesMasterIdLst>
  <p:handoutMasterIdLst>
    <p:handoutMasterId r:id="rId137"/>
  </p:handoutMasterIdLst>
  <p:sldIdLst>
    <p:sldId id="529" r:id="rId2"/>
    <p:sldId id="1606" r:id="rId3"/>
    <p:sldId id="844" r:id="rId4"/>
    <p:sldId id="1647" r:id="rId5"/>
    <p:sldId id="1648" r:id="rId6"/>
    <p:sldId id="1649" r:id="rId7"/>
    <p:sldId id="1650" r:id="rId8"/>
    <p:sldId id="1581" r:id="rId9"/>
    <p:sldId id="1582" r:id="rId10"/>
    <p:sldId id="1610" r:id="rId11"/>
    <p:sldId id="1638" r:id="rId12"/>
    <p:sldId id="653" r:id="rId13"/>
    <p:sldId id="655" r:id="rId14"/>
    <p:sldId id="990" r:id="rId15"/>
    <p:sldId id="992" r:id="rId16"/>
    <p:sldId id="991" r:id="rId17"/>
    <p:sldId id="1583" r:id="rId18"/>
    <p:sldId id="1587" r:id="rId19"/>
    <p:sldId id="1578" r:id="rId20"/>
    <p:sldId id="686" r:id="rId21"/>
    <p:sldId id="687" r:id="rId22"/>
    <p:sldId id="1556" r:id="rId23"/>
    <p:sldId id="1558" r:id="rId24"/>
    <p:sldId id="806" r:id="rId25"/>
    <p:sldId id="1399" r:id="rId26"/>
    <p:sldId id="445" r:id="rId27"/>
    <p:sldId id="803" r:id="rId28"/>
    <p:sldId id="807" r:id="rId29"/>
    <p:sldId id="333" r:id="rId30"/>
    <p:sldId id="334" r:id="rId31"/>
    <p:sldId id="812" r:id="rId32"/>
    <p:sldId id="505" r:id="rId33"/>
    <p:sldId id="1549" r:id="rId34"/>
    <p:sldId id="690" r:id="rId35"/>
    <p:sldId id="344" r:id="rId36"/>
    <p:sldId id="506" r:id="rId37"/>
    <p:sldId id="813" r:id="rId38"/>
    <p:sldId id="814" r:id="rId39"/>
    <p:sldId id="815" r:id="rId40"/>
    <p:sldId id="816" r:id="rId41"/>
    <p:sldId id="1611" r:id="rId42"/>
    <p:sldId id="1612" r:id="rId43"/>
    <p:sldId id="496" r:id="rId44"/>
    <p:sldId id="1605" r:id="rId45"/>
    <p:sldId id="695" r:id="rId46"/>
    <p:sldId id="922" r:id="rId47"/>
    <p:sldId id="697" r:id="rId48"/>
    <p:sldId id="698" r:id="rId49"/>
    <p:sldId id="699" r:id="rId50"/>
    <p:sldId id="694" r:id="rId51"/>
    <p:sldId id="1613" r:id="rId52"/>
    <p:sldId id="1614" r:id="rId53"/>
    <p:sldId id="1615" r:id="rId54"/>
    <p:sldId id="1616" r:id="rId55"/>
    <p:sldId id="431" r:id="rId56"/>
    <p:sldId id="757" r:id="rId57"/>
    <p:sldId id="537" r:id="rId58"/>
    <p:sldId id="849" r:id="rId59"/>
    <p:sldId id="850" r:id="rId60"/>
    <p:sldId id="851" r:id="rId61"/>
    <p:sldId id="861" r:id="rId62"/>
    <p:sldId id="862" r:id="rId63"/>
    <p:sldId id="866" r:id="rId64"/>
    <p:sldId id="867" r:id="rId65"/>
    <p:sldId id="1617" r:id="rId66"/>
    <p:sldId id="1618" r:id="rId67"/>
    <p:sldId id="1619" r:id="rId68"/>
    <p:sldId id="1620" r:id="rId69"/>
    <p:sldId id="877" r:id="rId70"/>
    <p:sldId id="1575" r:id="rId71"/>
    <p:sldId id="1600" r:id="rId72"/>
    <p:sldId id="1651" r:id="rId73"/>
    <p:sldId id="1621" r:id="rId74"/>
    <p:sldId id="1622" r:id="rId75"/>
    <p:sldId id="1601" r:id="rId76"/>
    <p:sldId id="1602" r:id="rId77"/>
    <p:sldId id="1653" r:id="rId78"/>
    <p:sldId id="1603" r:id="rId79"/>
    <p:sldId id="1604" r:id="rId80"/>
    <p:sldId id="1654" r:id="rId81"/>
    <p:sldId id="700" r:id="rId82"/>
    <p:sldId id="1577" r:id="rId83"/>
    <p:sldId id="702" r:id="rId84"/>
    <p:sldId id="1568" r:id="rId85"/>
    <p:sldId id="1569" r:id="rId86"/>
    <p:sldId id="1570" r:id="rId87"/>
    <p:sldId id="999" r:id="rId88"/>
    <p:sldId id="1559" r:id="rId89"/>
    <p:sldId id="1572" r:id="rId90"/>
    <p:sldId id="1551" r:id="rId91"/>
    <p:sldId id="1552" r:id="rId92"/>
    <p:sldId id="1652" r:id="rId93"/>
    <p:sldId id="1553" r:id="rId94"/>
    <p:sldId id="260" r:id="rId95"/>
    <p:sldId id="1639" r:id="rId96"/>
    <p:sldId id="1640" r:id="rId97"/>
    <p:sldId id="1625" r:id="rId98"/>
    <p:sldId id="1641" r:id="rId99"/>
    <p:sldId id="1644" r:id="rId100"/>
    <p:sldId id="1645" r:id="rId101"/>
    <p:sldId id="1646" r:id="rId102"/>
    <p:sldId id="1628" r:id="rId103"/>
    <p:sldId id="1629" r:id="rId104"/>
    <p:sldId id="1630" r:id="rId105"/>
    <p:sldId id="1631" r:id="rId106"/>
    <p:sldId id="1632" r:id="rId107"/>
    <p:sldId id="1633" r:id="rId108"/>
    <p:sldId id="1634" r:id="rId109"/>
    <p:sldId id="1635" r:id="rId110"/>
    <p:sldId id="1636" r:id="rId111"/>
    <p:sldId id="1637" r:id="rId112"/>
    <p:sldId id="1643" r:id="rId113"/>
    <p:sldId id="964" r:id="rId114"/>
    <p:sldId id="1588" r:id="rId115"/>
    <p:sldId id="1598" r:id="rId116"/>
    <p:sldId id="1599" r:id="rId117"/>
    <p:sldId id="1589" r:id="rId118"/>
    <p:sldId id="1590" r:id="rId119"/>
    <p:sldId id="1591" r:id="rId120"/>
    <p:sldId id="1592" r:id="rId121"/>
    <p:sldId id="928" r:id="rId122"/>
    <p:sldId id="1593" r:id="rId123"/>
    <p:sldId id="1594" r:id="rId124"/>
    <p:sldId id="910" r:id="rId125"/>
    <p:sldId id="1595" r:id="rId126"/>
    <p:sldId id="1596" r:id="rId127"/>
    <p:sldId id="1597" r:id="rId128"/>
    <p:sldId id="820" r:id="rId129"/>
    <p:sldId id="975" r:id="rId130"/>
    <p:sldId id="821" r:id="rId131"/>
    <p:sldId id="804" r:id="rId132"/>
    <p:sldId id="634" r:id="rId133"/>
    <p:sldId id="781" r:id="rId134"/>
    <p:sldId id="899" r:id="rId135"/>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0000"/>
    <a:srgbClr val="0066FF"/>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3005" autoAdjust="0"/>
  </p:normalViewPr>
  <p:slideViewPr>
    <p:cSldViewPr>
      <p:cViewPr varScale="1">
        <p:scale>
          <a:sx n="106" d="100"/>
          <a:sy n="106" d="100"/>
        </p:scale>
        <p:origin x="612" y="78"/>
      </p:cViewPr>
      <p:guideLst>
        <p:guide orient="horz" pos="2160"/>
        <p:guide pos="3840"/>
      </p:guideLst>
    </p:cSldViewPr>
  </p:slideViewPr>
  <p:outlineViewPr>
    <p:cViewPr>
      <p:scale>
        <a:sx n="33" d="100"/>
        <a:sy n="33" d="100"/>
      </p:scale>
      <p:origin x="0" y="-2607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 d="1"/>
        <a:sy n="1" d="1"/>
      </p:scale>
      <p:origin x="0" y="-26304"/>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_rels/viewProps.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slide" Target="slides/slide104.xml"/><Relationship Id="rId1" Type="http://schemas.openxmlformats.org/officeDocument/2006/relationships/slide" Target="slides/slide103.xml"/><Relationship Id="rId5" Type="http://schemas.openxmlformats.org/officeDocument/2006/relationships/slide" Target="slides/slide109.xml"/><Relationship Id="rId4" Type="http://schemas.openxmlformats.org/officeDocument/2006/relationships/slide" Target="slides/slide10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400" dirty="0">
              <a:latin typeface="標楷體" pitchFamily="65" charset="-120"/>
              <a:ea typeface="標楷體" pitchFamily="65" charset="-120"/>
            </a:rPr>
            <a:t>114</a:t>
          </a:r>
          <a:r>
            <a:rPr lang="zh-TW" altLang="en-US" sz="24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40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-82</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2236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custLinFactNeighborY="-971">
        <dgm:presLayoutVars>
          <dgm:chMax val="0"/>
          <dgm:chPref val="0"/>
        </dgm:presLayoutVars>
      </dgm:prSet>
      <dgm:spPr/>
      <dgm:t>
        <a:bodyPr/>
        <a:lstStyle/>
        <a:p>
          <a:endParaRPr lang="zh-TW" altLang="en-US"/>
        </a:p>
      </dgm:t>
    </dgm:pt>
  </dgm:ptLst>
  <dgm:cxnLst>
    <dgm:cxn modelId="{A1BCE403-CB0C-4BE2-91D4-3546BCAB2FE4}" type="presOf" srcId="{B2B8C07D-43F5-4C65-A23A-D2D80650E3E0}" destId="{D9475630-C8AD-44A0-9DDF-60B3D2C6E705}" srcOrd="1"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B8E52097-6F15-4A50-BF78-7099EEA29761}" type="presOf" srcId="{A7112B98-6EF3-4FE7-BF3D-C59D1B368008}" destId="{C4C3389C-960C-45F0-B12F-65FC46FCDAAF}" srcOrd="1" destOrd="0" presId="urn:microsoft.com/office/officeart/2005/8/layout/matrix1"/>
    <dgm:cxn modelId="{9D160516-9950-49E4-9CDB-BCBFB7A07F4D}" type="presOf" srcId="{163E3733-E3DE-4603-B81D-A07920279013}" destId="{2DBDCC4B-9364-4C26-897D-9D5279936C4A}"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7D0DF172-2D4C-4736-A1C9-C6A40E1738A8}" type="presOf" srcId="{163E3733-E3DE-4603-B81D-A07920279013}" destId="{3FA2D15B-CF76-4202-AA22-9C6B1404492F}"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3E57DD3C-0E76-4D82-999F-F042A1D4EAD3}" type="presOf" srcId="{827B186F-5B46-468C-AF55-E024DAAFAA39}" destId="{7946C596-4121-4021-BADA-B7DCCC57B3BE}"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4AF1BD1-829D-4895-ABC1-3C3826106667}" srcId="{C0BA452B-58F9-4D08-9C12-EE745668566A}" destId="{82089FB6-1069-40A4-A70D-663009CAC143}" srcOrd="1" destOrd="0" parTransId="{30E778EF-CB4F-4134-807F-3F99E87F8A13}" sibTransId="{273D7343-E26D-48D8-B684-5E4ACA35AC45}"/>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22F9D0C8-7D05-4DF6-8506-FE1A94E27170}" type="presOf" srcId="{C0BA452B-58F9-4D08-9C12-EE745668566A}" destId="{09D89B46-01BD-4CE7-8FF2-34FB9ACC1234}" srcOrd="0" destOrd="0" presId="urn:microsoft.com/office/officeart/2005/8/layout/vList6"/>
    <dgm:cxn modelId="{F5AB19F6-40B1-41F4-98C2-D99A8DD54211}" type="presOf" srcId="{19249124-F0DD-4A7E-A6ED-2EC7309F368E}" destId="{3F539567-1F23-4E76-A758-5A862BB9EFFC}"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D1D7725-2D7A-4317-8DA3-AA370157CFF1}" type="presOf" srcId="{205E4696-CE36-40FB-8726-EC24909286A6}" destId="{4E63D85C-3837-4D2B-B9A0-FCAAE26FC636}"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考試分發</a:t>
          </a:r>
          <a:endParaRPr lang="en-US" altLang="zh-TW" sz="2800" kern="1200" dirty="0">
            <a:latin typeface="標楷體" pitchFamily="65" charset="-120"/>
            <a:ea typeface="標楷體" pitchFamily="65" charset="-120"/>
          </a:endParaRPr>
        </a:p>
        <a:p>
          <a:pPr lvl="0" algn="ctr" defTabSz="1244600">
            <a:lnSpc>
              <a:spcPct val="90000"/>
            </a:lnSpc>
            <a:spcBef>
              <a:spcPct val="0"/>
            </a:spcBef>
            <a:spcAft>
              <a:spcPct val="35000"/>
            </a:spcAft>
          </a:pPr>
          <a:r>
            <a:rPr lang="en-US" altLang="zh-TW" sz="2800" kern="1200" dirty="0">
              <a:latin typeface="標楷體" pitchFamily="65" charset="-120"/>
              <a:ea typeface="標楷體" pitchFamily="65" charset="-120"/>
            </a:rPr>
            <a:t>40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-82</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2236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00203"/>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kern="1200" dirty="0">
              <a:latin typeface="標楷體" pitchFamily="65" charset="-120"/>
              <a:ea typeface="標楷體" pitchFamily="65" charset="-120"/>
            </a:rPr>
            <a:t>114</a:t>
          </a:r>
          <a:r>
            <a:rPr lang="zh-TW" altLang="en-US" sz="2400" kern="1200" dirty="0">
              <a:latin typeface="標楷體" pitchFamily="65" charset="-120"/>
              <a:ea typeface="標楷體" pitchFamily="65" charset="-120"/>
            </a:rPr>
            <a:t>學年度桃連區特色招生甄選</a:t>
          </a:r>
        </a:p>
      </dsp:txBody>
      <dsp:txXfrm>
        <a:off x="2680180" y="1859171"/>
        <a:ext cx="2640446" cy="1090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2025/11/6</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extLst>
      <p:ext uri="{BB962C8B-B14F-4D97-AF65-F5344CB8AC3E}">
        <p14:creationId xmlns:p14="http://schemas.microsoft.com/office/powerpoint/2010/main" val="203087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22</a:t>
            </a:fld>
            <a:endParaRPr lang="en-US" altLang="zh-TW"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23</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26</a:t>
            </a:fld>
            <a:endParaRPr lang="en-US"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28</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29</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29</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29</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30</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30</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30</a:t>
            </a:fld>
            <a:endParaRPr kumimoji="0" lang="en-US" altLang="zh-TW"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31</a:t>
            </a:fld>
            <a:endParaRPr lang="en-US" altLang="zh-TW" sz="12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32</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34</a:t>
            </a:fld>
            <a:endParaRPr lang="en-US" altLang="zh-TW" sz="12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35</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36</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37</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38</a:t>
            </a:fld>
            <a:endParaRPr kumimoji="0" lang="en-US" altLang="zh-TW"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39</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40</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41</a:t>
            </a:fld>
            <a:endParaRPr lang="en-US" altLang="zh-TW"/>
          </a:p>
        </p:txBody>
      </p:sp>
    </p:spTree>
    <p:extLst>
      <p:ext uri="{BB962C8B-B14F-4D97-AF65-F5344CB8AC3E}">
        <p14:creationId xmlns:p14="http://schemas.microsoft.com/office/powerpoint/2010/main" val="163729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42</a:t>
            </a:fld>
            <a:endParaRPr kumimoji="0" lang="zh-TW" altLang="en-US" sz="1200"/>
          </a:p>
        </p:txBody>
      </p:sp>
    </p:spTree>
    <p:extLst>
      <p:ext uri="{BB962C8B-B14F-4D97-AF65-F5344CB8AC3E}">
        <p14:creationId xmlns:p14="http://schemas.microsoft.com/office/powerpoint/2010/main" val="425737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45</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56</a:t>
            </a:fld>
            <a:endParaRPr kumimoji="0" lang="zh-TW"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81</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82</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82</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83</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91</a:t>
            </a:fld>
            <a:endParaRPr kumimoji="0" lang="en-US" altLang="zh-TW"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extLst>
      <p:ext uri="{BB962C8B-B14F-4D97-AF65-F5344CB8AC3E}">
        <p14:creationId xmlns:p14="http://schemas.microsoft.com/office/powerpoint/2010/main" val="2874559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32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7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2875" y="768350"/>
            <a:ext cx="6821488"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094EB6A5-F5CE-42C2-B342-4CB5B36674C5}"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108</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40244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2875" y="768350"/>
            <a:ext cx="6821488"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11EB6DDB-28E7-4CE6-813B-EB098644F616}"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111</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4043432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112</a:t>
            </a:fld>
            <a:endParaRPr lang="en-US" altLang="zh-TW"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132</a:t>
            </a:fld>
            <a:endParaRPr kumimoji="0" lang="en-US" altLang="zh-TW"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133</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133</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extLst>
      <p:ext uri="{BB962C8B-B14F-4D97-AF65-F5344CB8AC3E}">
        <p14:creationId xmlns:p14="http://schemas.microsoft.com/office/powerpoint/2010/main" val="4319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13</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20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2025/11/6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2025/11/6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2025/11/6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2025/11/6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2025/11/6</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2025/11/6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2025/11/6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2025/11/6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2025/11/6</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2025/11/6</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2025/11/6</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2025/11/6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2025/11/6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2025/11/6</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106.jpe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1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3.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14.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44.xml"/><Relationship Id="rId7"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tags" Target="../tags/tag71.xml"/><Relationship Id="rId6" Type="http://schemas.openxmlformats.org/officeDocument/2006/relationships/image" Target="../media/image118.png"/><Relationship Id="rId5" Type="http://schemas.openxmlformats.org/officeDocument/2006/relationships/image" Target="../media/image10.png"/><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134.xml"/><Relationship Id="rId3" Type="http://schemas.openxmlformats.org/officeDocument/2006/relationships/notesSlide" Target="../notesSlides/notesSlide1.xml"/><Relationship Id="rId7" Type="http://schemas.openxmlformats.org/officeDocument/2006/relationships/slide" Target="slide11.xml"/><Relationship Id="rId12" Type="http://schemas.openxmlformats.org/officeDocument/2006/relationships/slide" Target="slide128.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10.xml"/><Relationship Id="rId11" Type="http://schemas.openxmlformats.org/officeDocument/2006/relationships/slide" Target="slide113.xml"/><Relationship Id="rId5" Type="http://schemas.openxmlformats.org/officeDocument/2006/relationships/slide" Target="slide3.xml"/><Relationship Id="rId10" Type="http://schemas.openxmlformats.org/officeDocument/2006/relationships/slide" Target="slide95.xml"/><Relationship Id="rId4" Type="http://schemas.openxmlformats.org/officeDocument/2006/relationships/image" Target="../media/image7.png"/><Relationship Id="rId9" Type="http://schemas.openxmlformats.org/officeDocument/2006/relationships/slide" Target="slide8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4.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7.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90.jpe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98.png"/><Relationship Id="rId5" Type="http://schemas.openxmlformats.org/officeDocument/2006/relationships/image" Target="../media/image10.pn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97.png"/></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文昌國中余儘卿校長</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114</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11</a:t>
            </a:r>
            <a:r>
              <a:rPr lang="zh-TW" altLang="en-US" dirty="0">
                <a:latin typeface="標楷體" pitchFamily="65" charset="-120"/>
                <a:ea typeface="標楷體" pitchFamily="65" charset="-120"/>
              </a:rPr>
              <a:t>月</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nvPr>
        </p:nvGraphicFramePr>
        <p:xfrm>
          <a:off x="1019434" y="1988841"/>
          <a:ext cx="9901101" cy="4536503"/>
        </p:xfrm>
        <a:graphic>
          <a:graphicData uri="http://schemas.openxmlformats.org/drawingml/2006/table">
            <a:tbl>
              <a:tblPr/>
              <a:tblGrid>
                <a:gridCol w="2398920">
                  <a:extLst>
                    <a:ext uri="{9D8B030D-6E8A-4147-A177-3AD203B41FA5}">
                      <a16:colId xmlns:a16="http://schemas.microsoft.com/office/drawing/2014/main" val="20002"/>
                    </a:ext>
                  </a:extLst>
                </a:gridCol>
                <a:gridCol w="2398918">
                  <a:extLst>
                    <a:ext uri="{9D8B030D-6E8A-4147-A177-3AD203B41FA5}">
                      <a16:colId xmlns:a16="http://schemas.microsoft.com/office/drawing/2014/main" val="20003"/>
                    </a:ext>
                  </a:extLst>
                </a:gridCol>
                <a:gridCol w="2550149">
                  <a:extLst>
                    <a:ext uri="{9D8B030D-6E8A-4147-A177-3AD203B41FA5}">
                      <a16:colId xmlns:a16="http://schemas.microsoft.com/office/drawing/2014/main" val="20004"/>
                    </a:ext>
                  </a:extLst>
                </a:gridCol>
                <a:gridCol w="2553114">
                  <a:extLst>
                    <a:ext uri="{9D8B030D-6E8A-4147-A177-3AD203B41FA5}">
                      <a16:colId xmlns:a16="http://schemas.microsoft.com/office/drawing/2014/main" val="20005"/>
                    </a:ext>
                  </a:extLst>
                </a:gridCol>
              </a:tblGrid>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高職</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10624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270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a:ln>
                            <a:noFill/>
                          </a:ln>
                          <a:solidFill>
                            <a:srgbClr val="FF0000"/>
                          </a:solidFill>
                          <a:effectLst/>
                          <a:latin typeface="標楷體" pitchFamily="65" charset="-120"/>
                          <a:ea typeface="標楷體" pitchFamily="65" charset="-120"/>
                        </a:rPr>
                        <a:t>25400</a:t>
                      </a:r>
                      <a:endParaRPr kumimoji="1" lang="en-US" altLang="zh-TW" sz="3600" b="1" i="0" u="none" strike="noStrike" cap="none" normalizeH="0" baseline="0" dirty="0">
                        <a:ln>
                          <a:noFill/>
                        </a:ln>
                        <a:solidFill>
                          <a:srgbClr val="FF0000"/>
                        </a:solidFill>
                        <a:effectLst/>
                        <a:latin typeface="標楷體" pitchFamily="65" charset="-120"/>
                        <a:ea typeface="標楷體" pitchFamily="65" charset="-12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rgbClr val="FF0000"/>
                          </a:solidFill>
                          <a:effectLst/>
                          <a:latin typeface="標楷體" pitchFamily="65" charset="-120"/>
                          <a:ea typeface="標楷體" pitchFamily="65" charset="-120"/>
                        </a:rPr>
                        <a:t>25400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014008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100</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7933313"/>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應日科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ustDataLst>
      <p:tags r:id="rId1"/>
    </p:custDataLst>
    <p:extLst>
      <p:ext uri="{BB962C8B-B14F-4D97-AF65-F5344CB8AC3E}">
        <p14:creationId xmlns:p14="http://schemas.microsoft.com/office/powerpoint/2010/main" val="38892136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ustDataLst>
      <p:tags r:id="rId1"/>
    </p:custDataLst>
    <p:extLst>
      <p:ext uri="{BB962C8B-B14F-4D97-AF65-F5344CB8AC3E}">
        <p14:creationId xmlns:p14="http://schemas.microsoft.com/office/powerpoint/2010/main" val="214811931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生涯規劃：</a:t>
            </a:r>
            <a:r>
              <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6</a:t>
            </a: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分</a:t>
            </a:r>
            <a:endPar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家長意見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導師意見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輔導教師意見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就近入學：</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桃園區學生符合就近入學得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共同就學區學生得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p:txBody>
      </p:sp>
    </p:spTree>
    <p:custDataLst>
      <p:tags r:id="rId1"/>
    </p:custDataLst>
    <p:extLst>
      <p:ext uri="{BB962C8B-B14F-4D97-AF65-F5344CB8AC3E}">
        <p14:creationId xmlns:p14="http://schemas.microsoft.com/office/powerpoint/2010/main" val="1159486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矩形 9">
            <a:extLst>
              <a:ext uri="{FF2B5EF4-FFF2-40B4-BE49-F238E27FC236}">
                <a16:creationId xmlns:a16="http://schemas.microsoft.com/office/drawing/2014/main" id="{66285A73-AAFF-4C9B-8741-8F8CEDACCF3C}"/>
              </a:ext>
            </a:extLst>
          </p:cNvPr>
          <p:cNvSpPr>
            <a:spLocks noChangeArrowheads="1"/>
          </p:cNvSpPr>
          <p:nvPr/>
        </p:nvSpPr>
        <p:spPr bwMode="auto">
          <a:xfrm>
            <a:off x="1524000" y="908051"/>
            <a:ext cx="9144000" cy="504825"/>
          </a:xfrm>
          <a:prstGeom prst="rect">
            <a:avLst/>
          </a:prstGeom>
          <a:solidFill>
            <a:srgbClr val="CCFF99"/>
          </a:solidFill>
          <a:ln w="25400" algn="ctr">
            <a:solidFill>
              <a:srgbClr val="669900"/>
            </a:solidFill>
            <a:round/>
            <a:headEnd/>
            <a:tailEnd/>
          </a:ln>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165100" marR="0" lvl="0" indent="-165100" algn="just"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五、生涯發展規劃書</a:t>
            </a:r>
            <a:endParaRPr kumimoji="0" lang="zh-TW" altLang="zh-TW"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id="{D5CF9C19-10C4-4C12-8E59-378AEAC036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5560" y="1481909"/>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2" name="Picture 3">
            <a:extLst>
              <a:ext uri="{FF2B5EF4-FFF2-40B4-BE49-F238E27FC236}">
                <a16:creationId xmlns:a16="http://schemas.microsoft.com/office/drawing/2014/main" id="{C0C20FE2-E3C1-4FDA-B783-D38342A6D7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0354" y="1489275"/>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68965" name="圖片 1">
            <a:extLst>
              <a:ext uri="{FF2B5EF4-FFF2-40B4-BE49-F238E27FC236}">
                <a16:creationId xmlns:a16="http://schemas.microsoft.com/office/drawing/2014/main" id="{6596C654-CD1E-4A6A-8758-7C7798A1A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5167313"/>
            <a:ext cx="1295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矩形 1">
            <a:extLst>
              <a:ext uri="{FF2B5EF4-FFF2-40B4-BE49-F238E27FC236}">
                <a16:creationId xmlns:a16="http://schemas.microsoft.com/office/drawing/2014/main" id="{03FE4C49-1CD9-448F-834F-146D61697BD0}"/>
              </a:ext>
            </a:extLst>
          </p:cNvPr>
          <p:cNvSpPr>
            <a:spLocks noChangeArrowheads="1"/>
          </p:cNvSpPr>
          <p:nvPr/>
        </p:nvSpPr>
        <p:spPr bwMode="auto">
          <a:xfrm>
            <a:off x="6527801" y="3716338"/>
            <a:ext cx="576263" cy="20891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橢圓形圖說文字 8">
            <a:extLst>
              <a:ext uri="{FF2B5EF4-FFF2-40B4-BE49-F238E27FC236}">
                <a16:creationId xmlns:a16="http://schemas.microsoft.com/office/drawing/2014/main" id="{9C3AD70B-9360-4CEC-BED6-1C11251C3F6D}"/>
              </a:ext>
            </a:extLst>
          </p:cNvPr>
          <p:cNvSpPr/>
          <p:nvPr/>
        </p:nvSpPr>
        <p:spPr bwMode="auto">
          <a:xfrm>
            <a:off x="3208339" y="3970339"/>
            <a:ext cx="2382837" cy="3513137"/>
          </a:xfrm>
          <a:prstGeom prst="wedgeEllipseCallout">
            <a:avLst>
              <a:gd name="adj1" fmla="val -65106"/>
              <a:gd name="adj2" fmla="val 16500"/>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參考生涯輔導紀錄手冊資料，親師生一起討論，依據</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孩子學習表現、專長、興趣</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等，並且考量想</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升讀學校的入學條件</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，初步完成個人升學規劃。</a:t>
            </a:r>
          </a:p>
        </p:txBody>
      </p:sp>
      <p:grpSp>
        <p:nvGrpSpPr>
          <p:cNvPr id="3" name="群組 2">
            <a:extLst>
              <a:ext uri="{FF2B5EF4-FFF2-40B4-BE49-F238E27FC236}">
                <a16:creationId xmlns:a16="http://schemas.microsoft.com/office/drawing/2014/main" id="{BBA4B896-E68F-4190-BC58-2A5C6EDF3946}"/>
              </a:ext>
            </a:extLst>
          </p:cNvPr>
          <p:cNvGrpSpPr>
            <a:grpSpLocks/>
          </p:cNvGrpSpPr>
          <p:nvPr/>
        </p:nvGrpSpPr>
        <p:grpSpPr bwMode="auto">
          <a:xfrm>
            <a:off x="3189289" y="1381126"/>
            <a:ext cx="5761037" cy="5510213"/>
            <a:chOff x="1665536" y="1381059"/>
            <a:chExt cx="5760194" cy="5509751"/>
          </a:xfrm>
        </p:grpSpPr>
        <p:pic>
          <p:nvPicPr>
            <p:cNvPr id="8" name="Picture 3">
              <a:extLst>
                <a:ext uri="{FF2B5EF4-FFF2-40B4-BE49-F238E27FC236}">
                  <a16:creationId xmlns:a16="http://schemas.microsoft.com/office/drawing/2014/main" id="{CD1912E6-268D-4B23-AC9B-CC6F12F5652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65536" y="1381059"/>
              <a:ext cx="5760194" cy="5509751"/>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7FA6459D-A8AC-4D63-8EF2-E500A878C26A}"/>
                </a:ext>
              </a:extLst>
            </p:cNvPr>
            <p:cNvSpPr/>
            <p:nvPr/>
          </p:nvSpPr>
          <p:spPr bwMode="auto">
            <a:xfrm>
              <a:off x="1763947" y="2077914"/>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0" name="矩形 9">
              <a:extLst>
                <a:ext uri="{FF2B5EF4-FFF2-40B4-BE49-F238E27FC236}">
                  <a16:creationId xmlns:a16="http://schemas.microsoft.com/office/drawing/2014/main" id="{C1631254-0634-44CF-807F-BDCF94334479}"/>
                </a:ext>
              </a:extLst>
            </p:cNvPr>
            <p:cNvSpPr/>
            <p:nvPr/>
          </p:nvSpPr>
          <p:spPr bwMode="auto">
            <a:xfrm>
              <a:off x="1765533" y="3284312"/>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3" name="矩形 12">
              <a:extLst>
                <a:ext uri="{FF2B5EF4-FFF2-40B4-BE49-F238E27FC236}">
                  <a16:creationId xmlns:a16="http://schemas.microsoft.com/office/drawing/2014/main" id="{7BABBC2D-9495-426A-A60B-08EB9661E07D}"/>
                </a:ext>
              </a:extLst>
            </p:cNvPr>
            <p:cNvSpPr/>
            <p:nvPr/>
          </p:nvSpPr>
          <p:spPr bwMode="auto">
            <a:xfrm>
              <a:off x="1763947" y="4328800"/>
              <a:ext cx="838077" cy="669869"/>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grpSp>
    </p:spTree>
    <p:custDataLst>
      <p:tags r:id="rId1"/>
    </p:custDataLst>
    <p:extLst>
      <p:ext uri="{BB962C8B-B14F-4D97-AF65-F5344CB8AC3E}">
        <p14:creationId xmlns:p14="http://schemas.microsoft.com/office/powerpoint/2010/main" val="3341328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a:extLst>
              <a:ext uri="{FF2B5EF4-FFF2-40B4-BE49-F238E27FC236}">
                <a16:creationId xmlns:a16="http://schemas.microsoft.com/office/drawing/2014/main" id="{71CB1812-8C19-4236-8750-C8037B2FA1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
            <a:ext cx="91328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F289DA01-764C-4361-85B3-BD04C97D4F38}"/>
              </a:ext>
            </a:extLst>
          </p:cNvPr>
          <p:cNvSpPr/>
          <p:nvPr/>
        </p:nvSpPr>
        <p:spPr>
          <a:xfrm>
            <a:off x="6743701" y="2636839"/>
            <a:ext cx="3698875"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1.</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適性輔導</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生涯發展規劃建議</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2.</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志願少</a:t>
            </a:r>
            <a:endPar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A0D2D391-2794-4025-9D32-63D14410D95C}"/>
              </a:ext>
            </a:extLst>
          </p:cNvPr>
          <p:cNvSpPr/>
          <p:nvPr/>
        </p:nvSpPr>
        <p:spPr>
          <a:xfrm>
            <a:off x="5686426" y="1679576"/>
            <a:ext cx="415925" cy="238125"/>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3" name="頁尾版面配置區 2">
            <a:extLst>
              <a:ext uri="{FF2B5EF4-FFF2-40B4-BE49-F238E27FC236}">
                <a16:creationId xmlns:a16="http://schemas.microsoft.com/office/drawing/2014/main" id="{5DACF692-E72E-492C-BEC5-3E512E5CB48E}"/>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
        <p:nvSpPr>
          <p:cNvPr id="4" name="投影片編號版面配置區 3">
            <a:extLst>
              <a:ext uri="{FF2B5EF4-FFF2-40B4-BE49-F238E27FC236}">
                <a16:creationId xmlns:a16="http://schemas.microsoft.com/office/drawing/2014/main" id="{1D6D41D6-3351-4D43-8B44-8E3C46E5C221}"/>
              </a:ext>
            </a:extLst>
          </p:cNvPr>
          <p:cNvSpPr>
            <a:spLocks noGrp="1"/>
          </p:cNvSpPr>
          <p:nvPr>
            <p:ph type="sldNum" sz="quarter" idx="4294967295"/>
          </p:nvPr>
        </p:nvSpPr>
        <p:spPr>
          <a:xfrm>
            <a:off x="7176120" y="260649"/>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139192991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126288" y="518002"/>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均衡學習：</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9</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5655" name="Text Box 25"/>
          <p:cNvSpPr txBox="1">
            <a:spLocks noChangeArrowheads="1"/>
          </p:cNvSpPr>
          <p:nvPr/>
        </p:nvSpPr>
        <p:spPr bwMode="auto">
          <a:xfrm>
            <a:off x="1625600" y="1389928"/>
            <a:ext cx="9438952" cy="2603790"/>
          </a:xfrm>
          <a:prstGeom prst="rect">
            <a:avLst/>
          </a:prstGeom>
          <a:noFill/>
          <a:ln w="9525">
            <a:noFill/>
            <a:miter lim="800000"/>
            <a:headEnd/>
            <a:tailEnd/>
          </a:ln>
        </p:spPr>
        <p:txBody>
          <a:bodyPr wrap="square">
            <a:spAutoFit/>
          </a:bodyPr>
          <a:lstStyle/>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107</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學年度以前入學：基本條件為國中</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健體、藝文、綜合領域五學期平均成績達</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分以上者各得</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學年度以後入學：基本條件為國中</a:t>
            </a:r>
            <a:r>
              <a:rPr kumimoji="1" lang="zh-TW" altLang="en-US" sz="3200" b="0"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健體、藝術、綜合活動、科技領域</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五學期平均成績達</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分以上者，每個領域各得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分，最高</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9</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grpSp>
        <p:nvGrpSpPr>
          <p:cNvPr id="155657" name="群組 4"/>
          <p:cNvGrpSpPr>
            <a:grpSpLocks/>
          </p:cNvGrpSpPr>
          <p:nvPr/>
        </p:nvGrpSpPr>
        <p:grpSpPr bwMode="auto">
          <a:xfrm>
            <a:off x="1524000" y="4069275"/>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8" name="群組 7"/>
          <p:cNvGrpSpPr>
            <a:grpSpLocks/>
          </p:cNvGrpSpPr>
          <p:nvPr/>
        </p:nvGrpSpPr>
        <p:grpSpPr bwMode="auto">
          <a:xfrm>
            <a:off x="5317640" y="3933056"/>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8" name="文字方塊 17"/>
          <p:cNvSpPr txBox="1"/>
          <p:nvPr/>
        </p:nvSpPr>
        <p:spPr>
          <a:xfrm>
            <a:off x="7214007" y="4102093"/>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品德表現：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9" name="Rectangle 3"/>
          <p:cNvSpPr>
            <a:spLocks noChangeArrowheads="1"/>
          </p:cNvSpPr>
          <p:nvPr/>
        </p:nvSpPr>
        <p:spPr bwMode="auto">
          <a:xfrm>
            <a:off x="1703512" y="4997963"/>
            <a:ext cx="10488488" cy="157184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大功每次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4.5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分，記功每次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1.5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endPar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嘉獎每次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0.5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最高</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銷過後，無記過或二次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含</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警告以下者得</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spTree>
    <p:custDataLst>
      <p:tags r:id="rId1"/>
    </p:custDataLst>
    <p:extLst>
      <p:ext uri="{BB962C8B-B14F-4D97-AF65-F5344CB8AC3E}">
        <p14:creationId xmlns:p14="http://schemas.microsoft.com/office/powerpoint/2010/main" val="20863647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群組 4">
            <a:extLst>
              <a:ext uri="{FF2B5EF4-FFF2-40B4-BE49-F238E27FC236}">
                <a16:creationId xmlns:a16="http://schemas.microsoft.com/office/drawing/2014/main" id="{C88FD7EF-A6B4-4535-8249-C420D33AD3B8}"/>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31240520-5D15-47BD-8171-24D2147572DC}"/>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CEE1C92C-F215-4C76-9CC6-B6D50FF5C50B}"/>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3059" name="群組 7">
            <a:extLst>
              <a:ext uri="{FF2B5EF4-FFF2-40B4-BE49-F238E27FC236}">
                <a16:creationId xmlns:a16="http://schemas.microsoft.com/office/drawing/2014/main" id="{A0298345-10FB-4BB1-98AE-BF5F48AC1498}"/>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E2E9AD6A-24DC-4D4F-9A95-C2B16FAEF4EA}"/>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A97EFB3D-BE39-4B4F-9B63-D188C737605F}"/>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C0EE84B9-6F3B-4D7E-A1E6-AA3016F0DAD4}"/>
              </a:ext>
            </a:extLst>
          </p:cNvPr>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服務表現：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2" name="Rectangle 3">
            <a:extLst>
              <a:ext uri="{FF2B5EF4-FFF2-40B4-BE49-F238E27FC236}">
                <a16:creationId xmlns:a16="http://schemas.microsoft.com/office/drawing/2014/main" id="{0884DD4D-74B0-4EB6-B114-A41301D26F24}"/>
              </a:ext>
            </a:extLst>
          </p:cNvPr>
          <p:cNvSpPr>
            <a:spLocks noChangeArrowheads="1"/>
          </p:cNvSpPr>
          <p:nvPr/>
        </p:nvSpPr>
        <p:spPr bwMode="auto">
          <a:xfrm>
            <a:off x="897522" y="1614976"/>
            <a:ext cx="10282658" cy="40340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班級內幹部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自治市幹部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及</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社團幹部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任滿</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學期，經</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考核表現優良者得</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2</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b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上限</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4</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志願服務學習時數，每</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小時</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0.3</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未滿</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小時不計分</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擔任班級或學生幹部及志願服務學習時數得合併計分：</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20</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小時≦志願服務≦</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34</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r>
            <a:b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b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(6</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20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(10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34</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p:txBody>
      </p:sp>
      <p:sp>
        <p:nvSpPr>
          <p:cNvPr id="173064" name="投影片編號版面配置區 12">
            <a:extLst>
              <a:ext uri="{FF2B5EF4-FFF2-40B4-BE49-F238E27FC236}">
                <a16:creationId xmlns:a16="http://schemas.microsoft.com/office/drawing/2014/main" id="{AD4DFA3B-DB7A-45AD-93BE-B509E27AC4C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132C4-4026-4617-86F4-04969F5316BE}"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sp>
        <p:nvSpPr>
          <p:cNvPr id="2" name="文字方塊 1"/>
          <p:cNvSpPr txBox="1"/>
          <p:nvPr/>
        </p:nvSpPr>
        <p:spPr>
          <a:xfrm>
            <a:off x="2207568" y="5644258"/>
            <a:ext cx="8003232" cy="1077218"/>
          </a:xfrm>
          <a:prstGeom prst="rect">
            <a:avLst/>
          </a:prstGeom>
          <a:solidFill>
            <a:srgbClr val="99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若有報考五專同學，志工服務時數會需要更多才能達滿分，詳細請參照五專招生簡章。</a:t>
            </a:r>
          </a:p>
        </p:txBody>
      </p:sp>
    </p:spTree>
    <p:custDataLst>
      <p:tags r:id="rId1"/>
    </p:custDataLst>
    <p:extLst>
      <p:ext uri="{BB962C8B-B14F-4D97-AF65-F5344CB8AC3E}">
        <p14:creationId xmlns:p14="http://schemas.microsoft.com/office/powerpoint/2010/main" val="26416454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7" descr="Capture_2016_03_01_21_08_23_62">
            <a:extLst>
              <a:ext uri="{FF2B5EF4-FFF2-40B4-BE49-F238E27FC236}">
                <a16:creationId xmlns:a16="http://schemas.microsoft.com/office/drawing/2014/main" id="{4D1BAE5C-488A-4195-A057-9A585718B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a:extLst>
              <a:ext uri="{FF2B5EF4-FFF2-40B4-BE49-F238E27FC236}">
                <a16:creationId xmlns:a16="http://schemas.microsoft.com/office/drawing/2014/main" id="{89778C45-D28A-4528-9D0C-D53DE087A801}"/>
              </a:ext>
            </a:extLst>
          </p:cNvPr>
          <p:cNvSpPr txBox="1">
            <a:spLocks noChangeArrowheads="1"/>
          </p:cNvSpPr>
          <p:nvPr/>
        </p:nvSpPr>
        <p:spPr bwMode="auto">
          <a:xfrm>
            <a:off x="6959601" y="4941888"/>
            <a:ext cx="2663825"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rPr>
              <a:t>個別序位</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80.12</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~100</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22317~27852</a:t>
            </a:r>
          </a:p>
        </p:txBody>
      </p:sp>
      <p:sp>
        <p:nvSpPr>
          <p:cNvPr id="174085" name="Rectangle 6">
            <a:extLst>
              <a:ext uri="{FF2B5EF4-FFF2-40B4-BE49-F238E27FC236}">
                <a16:creationId xmlns:a16="http://schemas.microsoft.com/office/drawing/2014/main" id="{837C714E-3CC6-439D-9445-14C0C2385FC4}"/>
              </a:ext>
            </a:extLst>
          </p:cNvPr>
          <p:cNvSpPr>
            <a:spLocks noChangeArrowheads="1"/>
          </p:cNvSpPr>
          <p:nvPr/>
        </p:nvSpPr>
        <p:spPr bwMode="auto">
          <a:xfrm>
            <a:off x="506571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6" name="圓角矩形 5">
            <a:extLst>
              <a:ext uri="{FF2B5EF4-FFF2-40B4-BE49-F238E27FC236}">
                <a16:creationId xmlns:a16="http://schemas.microsoft.com/office/drawing/2014/main" id="{36E34BA1-242F-4C50-9ACF-66BD071CA47E}"/>
              </a:ext>
            </a:extLst>
          </p:cNvPr>
          <p:cNvSpPr/>
          <p:nvPr/>
        </p:nvSpPr>
        <p:spPr>
          <a:xfrm>
            <a:off x="5641976" y="3144838"/>
            <a:ext cx="415925" cy="179705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7" name="圓角矩形 6">
            <a:extLst>
              <a:ext uri="{FF2B5EF4-FFF2-40B4-BE49-F238E27FC236}">
                <a16:creationId xmlns:a16="http://schemas.microsoft.com/office/drawing/2014/main" id="{D0508C20-DDF1-466A-99E5-E23BBF2F5C5E}"/>
              </a:ext>
            </a:extLst>
          </p:cNvPr>
          <p:cNvSpPr/>
          <p:nvPr/>
        </p:nvSpPr>
        <p:spPr>
          <a:xfrm>
            <a:off x="5629276" y="4941889"/>
            <a:ext cx="415925" cy="287337"/>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8" name="圓角矩形 7">
            <a:extLst>
              <a:ext uri="{FF2B5EF4-FFF2-40B4-BE49-F238E27FC236}">
                <a16:creationId xmlns:a16="http://schemas.microsoft.com/office/drawing/2014/main" id="{E3CB6C3D-0375-4828-9E18-D63A72AA26C4}"/>
              </a:ext>
            </a:extLst>
          </p:cNvPr>
          <p:cNvSpPr/>
          <p:nvPr/>
        </p:nvSpPr>
        <p:spPr>
          <a:xfrm>
            <a:off x="5629276" y="5254626"/>
            <a:ext cx="415925" cy="162401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966742E8-2841-419E-87C3-F28F4685A2BC}"/>
              </a:ext>
            </a:extLst>
          </p:cNvPr>
          <p:cNvSpPr/>
          <p:nvPr/>
        </p:nvSpPr>
        <p:spPr>
          <a:xfrm>
            <a:off x="10155239" y="1628776"/>
            <a:ext cx="414337" cy="122396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174090" name="Rectangle 6">
            <a:extLst>
              <a:ext uri="{FF2B5EF4-FFF2-40B4-BE49-F238E27FC236}">
                <a16:creationId xmlns:a16="http://schemas.microsoft.com/office/drawing/2014/main" id="{BE4EA82B-A0AC-4FA0-9C8B-DB359078C2C0}"/>
              </a:ext>
            </a:extLst>
          </p:cNvPr>
          <p:cNvSpPr>
            <a:spLocks noChangeArrowheads="1"/>
          </p:cNvSpPr>
          <p:nvPr/>
        </p:nvSpPr>
        <p:spPr bwMode="auto">
          <a:xfrm>
            <a:off x="649446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3" name="頁尾版面配置區 2">
            <a:extLst>
              <a:ext uri="{FF2B5EF4-FFF2-40B4-BE49-F238E27FC236}">
                <a16:creationId xmlns:a16="http://schemas.microsoft.com/office/drawing/2014/main" id="{B467078C-9181-4D8F-884A-223543FA18DA}"/>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73316752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才藝表現：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7703" name="Text Box 12"/>
          <p:cNvSpPr txBox="1">
            <a:spLocks noChangeArrowheads="1"/>
          </p:cNvSpPr>
          <p:nvPr/>
        </p:nvSpPr>
        <p:spPr bwMode="auto">
          <a:xfrm>
            <a:off x="1666876" y="1857375"/>
            <a:ext cx="9325668" cy="3443288"/>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限</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中央部會</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教育主管機關</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主辦或委託辦理者。</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年度同項比賽擇優</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次採計；</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同一事蹟、同一獎項不得重複採記積分。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團體賽：依個人賽積分折半計算。</a:t>
            </a:r>
          </a:p>
        </p:txBody>
      </p:sp>
    </p:spTree>
    <p:custDataLst>
      <p:tags r:id="rId1"/>
    </p:custDataLst>
    <p:extLst>
      <p:ext uri="{BB962C8B-B14F-4D97-AF65-F5344CB8AC3E}">
        <p14:creationId xmlns:p14="http://schemas.microsoft.com/office/powerpoint/2010/main" val="12196394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群組 4">
            <a:extLst>
              <a:ext uri="{FF2B5EF4-FFF2-40B4-BE49-F238E27FC236}">
                <a16:creationId xmlns:a16="http://schemas.microsoft.com/office/drawing/2014/main" id="{A2F150C0-7C7A-4819-B93D-F1AAF5473F2D}"/>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7FA06A21-16C6-4478-A7FF-F29B22318460}"/>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4A1446E5-ED18-4FD5-AAB5-9DD28B05A9E2}"/>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8179" name="群組 7">
            <a:extLst>
              <a:ext uri="{FF2B5EF4-FFF2-40B4-BE49-F238E27FC236}">
                <a16:creationId xmlns:a16="http://schemas.microsoft.com/office/drawing/2014/main" id="{1E2678DA-199B-4F2B-8F4E-0206457FB93A}"/>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BA80CE27-B769-4C82-81BF-9CD5AE212434}"/>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729EF687-29C2-4210-A003-118C6DDF6707}"/>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238F03F6-60D0-4903-8CEB-B5AACCEF22F3}"/>
              </a:ext>
            </a:extLst>
          </p:cNvPr>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體適能：</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pic>
        <p:nvPicPr>
          <p:cNvPr id="178183" name="Picture 3" descr="一分鐘仰臥起坐">
            <a:extLst>
              <a:ext uri="{FF2B5EF4-FFF2-40B4-BE49-F238E27FC236}">
                <a16:creationId xmlns:a16="http://schemas.microsoft.com/office/drawing/2014/main" id="{439257CF-645F-4466-9EF9-E8F72F21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4643439"/>
            <a:ext cx="23383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坐姿體前彎">
            <a:extLst>
              <a:ext uri="{FF2B5EF4-FFF2-40B4-BE49-F238E27FC236}">
                <a16:creationId xmlns:a16="http://schemas.microsoft.com/office/drawing/2014/main" id="{75A456A0-584C-4C42-B257-FDE4E9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4643439"/>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4" descr="800公尺跑走照片">
            <a:extLst>
              <a:ext uri="{FF2B5EF4-FFF2-40B4-BE49-F238E27FC236}">
                <a16:creationId xmlns:a16="http://schemas.microsoft.com/office/drawing/2014/main" id="{A5B80BF1-1D54-47BF-98D7-A8892F9A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4608513"/>
            <a:ext cx="20383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投影片編號版面配置區 15">
            <a:extLst>
              <a:ext uri="{FF2B5EF4-FFF2-40B4-BE49-F238E27FC236}">
                <a16:creationId xmlns:a16="http://schemas.microsoft.com/office/drawing/2014/main" id="{39EEC8CD-13C2-45E7-8570-A5E32356CBF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4B096-A588-4D09-866F-E9E466796ABF}"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pic>
        <p:nvPicPr>
          <p:cNvPr id="178187" name="Picture 2" descr="立定跳遠">
            <a:extLst>
              <a:ext uri="{FF2B5EF4-FFF2-40B4-BE49-F238E27FC236}">
                <a16:creationId xmlns:a16="http://schemas.microsoft.com/office/drawing/2014/main" id="{4CABA990-F9A5-4477-94DA-714A192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4" y="4635501"/>
            <a:ext cx="2079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1">
            <a:extLst>
              <a:ext uri="{FF2B5EF4-FFF2-40B4-BE49-F238E27FC236}">
                <a16:creationId xmlns:a16="http://schemas.microsoft.com/office/drawing/2014/main" id="{2AA189C7-2517-4602-B7D6-793131FEDAB4}"/>
              </a:ext>
            </a:extLst>
          </p:cNvPr>
          <p:cNvSpPr>
            <a:spLocks noChangeArrowheads="1"/>
          </p:cNvSpPr>
          <p:nvPr/>
        </p:nvSpPr>
        <p:spPr bwMode="auto">
          <a:xfrm>
            <a:off x="1708027" y="1517076"/>
            <a:ext cx="9433173" cy="3046988"/>
          </a:xfrm>
          <a:prstGeom prst="rect">
            <a:avLst/>
          </a:prstGeom>
          <a:noFill/>
          <a:ln>
            <a:noFill/>
          </a:ln>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各單項包括</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TW"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肌耐力、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柔軟度、</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3.</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瞬發力、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4.</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心肺耐力</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等，</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單項</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門檻達標準者</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得</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6</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分</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身心障礙、重大疾病、體弱或因故無法測試者特殊學生等依教育部相關辦法辦理。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p>
        </p:txBody>
      </p:sp>
    </p:spTree>
    <p:custDataLst>
      <p:tags r:id="rId1"/>
    </p:custDataLst>
    <p:extLst>
      <p:ext uri="{BB962C8B-B14F-4D97-AF65-F5344CB8AC3E}">
        <p14:creationId xmlns:p14="http://schemas.microsoft.com/office/powerpoint/2010/main" val="400146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87488" y="2348881"/>
            <a:ext cx="8636496"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11</a:t>
            </a:fld>
            <a:endParaRPr kumimoji="0" lang="en-US" altLang="zh-TW" sz="1200">
              <a:solidFill>
                <a:srgbClr val="0C3226"/>
              </a:solidFill>
            </a:endParaRPr>
          </a:p>
        </p:txBody>
      </p:sp>
    </p:spTree>
    <p:custDataLst>
      <p:tags r:id="rId1"/>
    </p:custDataLst>
    <p:extLst>
      <p:ext uri="{BB962C8B-B14F-4D97-AF65-F5344CB8AC3E}">
        <p14:creationId xmlns:p14="http://schemas.microsoft.com/office/powerpoint/2010/main" val="22677765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432789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本土語言認證：</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原住民族語言能力認證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：原住民族委員會主辦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客語能力認證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：客家委員會主辦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閩南語語言能力認證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：教育部主辦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單項通過者得</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19935725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marR="0" lvl="1" indent="0" algn="l" defTabSz="1066800" rtl="0" eaLnBrk="1" fontAlgn="auto" latinLnBrk="0" hangingPunct="1">
                <a:lnSpc>
                  <a:spcPct val="90000"/>
                </a:lnSpc>
                <a:spcBef>
                  <a:spcPts val="0"/>
                </a:spcBef>
                <a:spcAft>
                  <a:spcPct val="1500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a:ea typeface="新細明體"/>
                  <a:cs typeface="+mn-cs"/>
                </a:rPr>
                <a:t>  </a:t>
              </a:r>
              <a:r>
                <a:rPr kumimoji="0" lang="en-US" altLang="zh-TW"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33</a:t>
              </a:r>
              <a:r>
                <a:rPr kumimoji="0" lang="zh-TW" altLang="en-US"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教育會考</a:t>
              </a:r>
            </a:p>
          </p:txBody>
        </p:sp>
      </p:grpSp>
      <p:graphicFrame>
        <p:nvGraphicFramePr>
          <p:cNvPr id="225284" name="Group 4"/>
          <p:cNvGraphicFramePr>
            <a:graphicFrameLocks noGrp="1"/>
          </p:cNvGraphicFramePr>
          <p:nvPr>
            <p:extLst/>
          </p:nvPr>
        </p:nvGraphicFramePr>
        <p:xfrm>
          <a:off x="407368" y="1739097"/>
          <a:ext cx="11161240" cy="4537805"/>
        </p:xfrm>
        <a:graphic>
          <a:graphicData uri="http://schemas.openxmlformats.org/drawingml/2006/table">
            <a:tbl>
              <a:tblPr/>
              <a:tblGrid>
                <a:gridCol w="2758841">
                  <a:extLst>
                    <a:ext uri="{9D8B030D-6E8A-4147-A177-3AD203B41FA5}">
                      <a16:colId xmlns:a16="http://schemas.microsoft.com/office/drawing/2014/main" val="20000"/>
                    </a:ext>
                  </a:extLst>
                </a:gridCol>
                <a:gridCol w="4179529">
                  <a:extLst>
                    <a:ext uri="{9D8B030D-6E8A-4147-A177-3AD203B41FA5}">
                      <a16:colId xmlns:a16="http://schemas.microsoft.com/office/drawing/2014/main" val="20001"/>
                    </a:ext>
                  </a:extLst>
                </a:gridCol>
                <a:gridCol w="4222870">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647272461"/>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115</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ustDataLst>
      <p:tags r:id="rId1"/>
    </p:custData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七、五專入學簡介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115</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4/28-5/4</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5/14</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5/15-6/11</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5/18-22</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6/11</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6/15</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6/18-6/25</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7/8</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extLst/>
          </p:nvPr>
        </p:nvGraphicFramePr>
        <p:xfrm>
          <a:off x="7869840"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extLst/>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extLst/>
          </p:nvPr>
        </p:nvGraphicFramePr>
        <p:xfrm>
          <a:off x="557464" y="1822329"/>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2519924" y="5510111"/>
            <a:ext cx="7320491" cy="1077218"/>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33601474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extLst/>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9120336" y="3301651"/>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2403473173"/>
              </p:ext>
            </p:extLst>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r>
              <a:rPr lang="zh-TW" altLang="en-US" b="1">
                <a:solidFill>
                  <a:srgbClr val="0000FF"/>
                </a:solidFill>
                <a:latin typeface="標楷體" pitchFamily="65" charset="-120"/>
                <a:ea typeface="標楷體" pitchFamily="65" charset="-120"/>
                <a:cs typeface="Times New Roman" pitchFamily="18" charset="0"/>
              </a:rPr>
              <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115</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extLst/>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extLst/>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124</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id="{1BC39A47-413C-4310-9A72-8A95590E4290}"/>
              </a:ext>
            </a:extLst>
          </p:cNvPr>
          <p:cNvGraphicFramePr>
            <a:graphicFrameLocks/>
          </p:cNvGraphicFramePr>
          <p:nvPr>
            <p:extLst/>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id="{5BC76C74-8CF4-449F-9AC7-250646C90BB7}"/>
              </a:ext>
            </a:extLst>
          </p:cNvPr>
          <p:cNvGraphicFramePr>
            <a:graphicFrameLocks/>
          </p:cNvGraphicFramePr>
          <p:nvPr>
            <p:extLst/>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id="{6547F80F-5F89-4BDC-B678-776BA33685C1}"/>
              </a:ext>
            </a:extLst>
          </p:cNvPr>
          <p:cNvGraphicFramePr>
            <a:graphicFrameLocks/>
          </p:cNvGraphicFramePr>
          <p:nvPr>
            <p:extLst/>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15480" y="2420888"/>
            <a:ext cx="8856984"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3071664" y="2176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a:extLst>
              <a:ext uri="{FF2B5EF4-FFF2-40B4-BE49-F238E27FC236}">
                <a16:creationId xmlns:a16="http://schemas.microsoft.com/office/drawing/2014/main" id="{53601442-13CB-4B87-8FC8-2A9F4500433C}"/>
              </a:ext>
            </a:extLst>
          </p:cNvPr>
          <p:cNvPicPr>
            <a:picLocks noChangeAspect="1"/>
          </p:cNvPicPr>
          <p:nvPr/>
        </p:nvPicPr>
        <p:blipFill>
          <a:blip r:embed="rId8"/>
          <a:stretch>
            <a:fillRect/>
          </a:stretch>
        </p:blipFill>
        <p:spPr>
          <a:xfrm>
            <a:off x="839416" y="752780"/>
            <a:ext cx="10513168" cy="610521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14</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15</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16</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Tree>
    <p:custDataLst>
      <p:tags r:id="rId1"/>
    </p:custDataLst>
    <p:extLst>
      <p:ext uri="{BB962C8B-B14F-4D97-AF65-F5344CB8AC3E}">
        <p14:creationId xmlns:p14="http://schemas.microsoft.com/office/powerpoint/2010/main" val="1631780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19</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980728"/>
            <a:ext cx="8229600" cy="5400600"/>
          </a:xfrm>
        </p:spPr>
        <p:txBody>
          <a:bodyPr>
            <a:noAutofit/>
          </a:bodyPr>
          <a:lstStyle/>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國中</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五專入學簡介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3"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
        <p:nvSpPr>
          <p:cNvPr id="2" name="爆炸 1 1"/>
          <p:cNvSpPr/>
          <p:nvPr/>
        </p:nvSpPr>
        <p:spPr bwMode="auto">
          <a:xfrm>
            <a:off x="1703512" y="2348880"/>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 name="爆炸 1 5"/>
          <p:cNvSpPr/>
          <p:nvPr/>
        </p:nvSpPr>
        <p:spPr bwMode="auto">
          <a:xfrm>
            <a:off x="1703512" y="4365104"/>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 name="爆炸 1 6"/>
          <p:cNvSpPr/>
          <p:nvPr/>
        </p:nvSpPr>
        <p:spPr bwMode="auto">
          <a:xfrm>
            <a:off x="1703512" y="5015959"/>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32081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27</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27</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2" name="圖片 1">
            <a:extLst>
              <a:ext uri="{FF2B5EF4-FFF2-40B4-BE49-F238E27FC236}">
                <a16:creationId xmlns:a16="http://schemas.microsoft.com/office/drawing/2014/main" id="{27591CF1-B9FB-4463-AA74-3CD1C2DC91ED}"/>
              </a:ext>
            </a:extLst>
          </p:cNvPr>
          <p:cNvPicPr>
            <a:picLocks noChangeAspect="1"/>
          </p:cNvPicPr>
          <p:nvPr/>
        </p:nvPicPr>
        <p:blipFill>
          <a:blip r:embed="rId3"/>
          <a:stretch>
            <a:fillRect/>
          </a:stretch>
        </p:blipFill>
        <p:spPr>
          <a:xfrm>
            <a:off x="1271464" y="1086984"/>
            <a:ext cx="4248274" cy="578471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191344" y="2767643"/>
            <a:ext cx="12000655"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18-19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2/23</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a:t>
            </a:r>
            <a:r>
              <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rPr>
              <a:t>(</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地點：中央大學</a:t>
            </a:r>
            <a:r>
              <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rPr>
              <a:t>)</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114學年度適性入學成果</a:t>
            </a:r>
          </a:p>
        </p:txBody>
      </p:sp>
      <p:graphicFrame>
        <p:nvGraphicFramePr>
          <p:cNvPr id="5" name="表格 4"/>
          <p:cNvGraphicFramePr>
            <a:graphicFrameLocks noGrp="1"/>
          </p:cNvGraphicFramePr>
          <p:nvPr>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中投區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13,088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29</a:t>
                      </a:r>
                      <a:r>
                        <a:rPr lang="en-US" sz="2000" kern="100" dirty="0">
                          <a:effectLst/>
                        </a:rPr>
                        <a:t>,</a:t>
                      </a:r>
                      <a:r>
                        <a:rPr lang="en-US" altLang="zh-TW" sz="2000" kern="100" dirty="0">
                          <a:effectLst/>
                        </a:rPr>
                        <a:t>198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19</a:t>
                      </a:r>
                      <a:r>
                        <a:rPr lang="en-US" sz="2000" kern="100" dirty="0">
                          <a:effectLst/>
                        </a:rPr>
                        <a:t>,</a:t>
                      </a:r>
                      <a:r>
                        <a:rPr lang="en-US" altLang="zh-TW" sz="2000" kern="100" dirty="0">
                          <a:effectLst/>
                        </a:rPr>
                        <a:t>703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8</a:t>
                      </a:r>
                      <a:r>
                        <a:rPr lang="en-US" sz="2000" kern="100" dirty="0">
                          <a:effectLst/>
                        </a:rPr>
                        <a:t>,</a:t>
                      </a:r>
                      <a:r>
                        <a:rPr lang="en-US" altLang="zh-TW" sz="2000" kern="100" dirty="0">
                          <a:effectLst/>
                        </a:rPr>
                        <a:t>452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a:t>
                      </a:r>
                      <a:r>
                        <a:rPr lang="en-US" altLang="zh-TW" sz="2000" kern="100" dirty="0">
                          <a:effectLst/>
                        </a:rPr>
                        <a:t>3</a:t>
                      </a:r>
                      <a:r>
                        <a:rPr lang="en-US" sz="2000" kern="100" dirty="0">
                          <a:effectLst/>
                        </a:rPr>
                        <a:t>,</a:t>
                      </a:r>
                      <a:r>
                        <a:rPr lang="en-US" altLang="zh-TW" sz="2000" kern="100" dirty="0">
                          <a:effectLst/>
                        </a:rPr>
                        <a:t>9</a:t>
                      </a:r>
                      <a:r>
                        <a:rPr lang="en-US" sz="2000" kern="100" dirty="0">
                          <a:effectLst/>
                        </a:rPr>
                        <a:t>45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13,066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28</a:t>
                      </a:r>
                      <a:r>
                        <a:rPr lang="en-US" sz="2000" kern="100" dirty="0">
                          <a:effectLst/>
                        </a:rPr>
                        <a:t>,</a:t>
                      </a:r>
                      <a:r>
                        <a:rPr lang="en-US" altLang="zh-TW" sz="2000" kern="100" dirty="0">
                          <a:effectLst/>
                        </a:rPr>
                        <a:t>985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19</a:t>
                      </a:r>
                      <a:r>
                        <a:rPr lang="en-US" sz="2000" kern="100" dirty="0">
                          <a:effectLst/>
                        </a:rPr>
                        <a:t>,</a:t>
                      </a:r>
                      <a:r>
                        <a:rPr lang="en-US" altLang="zh-TW" sz="2000" kern="100" dirty="0">
                          <a:effectLst/>
                        </a:rPr>
                        <a:t>667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8</a:t>
                      </a:r>
                      <a:r>
                        <a:rPr lang="en-US" sz="2000" kern="100" dirty="0">
                          <a:effectLst/>
                        </a:rPr>
                        <a:t>,</a:t>
                      </a:r>
                      <a:r>
                        <a:rPr lang="en-US" altLang="zh-TW" sz="2000" kern="100" dirty="0">
                          <a:effectLst/>
                        </a:rPr>
                        <a:t>443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a:t>
                      </a:r>
                      <a:r>
                        <a:rPr lang="en-US" altLang="zh-TW" sz="2000" kern="100" dirty="0">
                          <a:effectLst/>
                        </a:rPr>
                        <a:t>3</a:t>
                      </a:r>
                      <a:r>
                        <a:rPr lang="en-US" sz="2000" kern="100" dirty="0">
                          <a:effectLst/>
                        </a:rPr>
                        <a:t>,</a:t>
                      </a:r>
                      <a:r>
                        <a:rPr lang="en-US" altLang="zh-TW" sz="2000" kern="100" dirty="0">
                          <a:effectLst/>
                        </a:rPr>
                        <a:t>914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a:t>
                      </a:r>
                      <a:r>
                        <a:rPr lang="en-US" altLang="zh-TW" sz="2000" kern="100" dirty="0">
                          <a:effectLst/>
                        </a:rPr>
                        <a:t>9</a:t>
                      </a:r>
                      <a:r>
                        <a:rPr lang="en-US" sz="2000" kern="100" dirty="0">
                          <a:effectLst/>
                        </a:rPr>
                        <a:t>.</a:t>
                      </a:r>
                      <a:r>
                        <a:rPr lang="en-US" altLang="zh-TW" sz="2000" kern="100" dirty="0">
                          <a:effectLst/>
                        </a:rPr>
                        <a:t>27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a:t>
                      </a:r>
                      <a:r>
                        <a:rPr lang="en-US" altLang="zh-TW" sz="2000" kern="100" dirty="0">
                          <a:effectLst/>
                        </a:rPr>
                        <a:t>82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a:t>
                      </a:r>
                      <a:r>
                        <a:rPr lang="en-US" altLang="zh-TW" sz="2000" kern="100" dirty="0">
                          <a:effectLst/>
                        </a:rPr>
                        <a:t>89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a:t>
                      </a:r>
                      <a:r>
                        <a:rPr lang="en-US" altLang="zh-TW" sz="2000" kern="100" dirty="0">
                          <a:effectLst/>
                        </a:rPr>
                        <a:t>78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68.48</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42</a:t>
                      </a:r>
                      <a:r>
                        <a:rPr lang="en-US" sz="2000" kern="100" dirty="0">
                          <a:effectLst/>
                        </a:rPr>
                        <a:t>.</a:t>
                      </a:r>
                      <a:r>
                        <a:rPr lang="en-US" altLang="zh-TW" sz="2000" kern="100" dirty="0">
                          <a:effectLst/>
                        </a:rPr>
                        <a:t>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a:t>
                      </a:r>
                      <a:r>
                        <a:rPr lang="en-US" altLang="zh-TW" sz="2000" kern="100" dirty="0">
                          <a:effectLst/>
                        </a:rPr>
                        <a:t>3</a:t>
                      </a:r>
                      <a:r>
                        <a:rPr lang="en-US" sz="2000" kern="100" dirty="0">
                          <a:effectLst/>
                        </a:rPr>
                        <a:t>.</a:t>
                      </a:r>
                      <a:r>
                        <a:rPr lang="en-US" altLang="zh-TW" sz="2000" kern="100" dirty="0">
                          <a:effectLst/>
                        </a:rPr>
                        <a:t>6</a:t>
                      </a:r>
                      <a:r>
                        <a:rPr lang="en-US" sz="2000" kern="100" dirty="0">
                          <a:effectLst/>
                        </a:rPr>
                        <a:t>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68</a:t>
                      </a:r>
                      <a:r>
                        <a:rPr lang="en-US" sz="2000" kern="100" dirty="0">
                          <a:effectLst/>
                        </a:rPr>
                        <a:t>.</a:t>
                      </a:r>
                      <a:r>
                        <a:rPr lang="en-US" altLang="zh-TW" sz="2000" kern="100" dirty="0">
                          <a:effectLst/>
                        </a:rPr>
                        <a:t>36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44.</a:t>
                      </a:r>
                      <a:r>
                        <a:rPr lang="en-US" altLang="zh-TW" sz="2000" kern="100" dirty="0">
                          <a:effectLst/>
                        </a:rPr>
                        <a:t>75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99.35</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90</a:t>
                      </a:r>
                      <a:r>
                        <a:rPr lang="en-US" sz="2000" kern="100" dirty="0">
                          <a:effectLst/>
                        </a:rPr>
                        <a:t>.</a:t>
                      </a:r>
                      <a:r>
                        <a:rPr lang="en-US" altLang="zh-TW" sz="2000" kern="100" dirty="0">
                          <a:effectLst/>
                        </a:rPr>
                        <a:t>18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5</a:t>
                      </a:r>
                      <a:r>
                        <a:rPr lang="en-US" sz="2000" kern="100" dirty="0">
                          <a:effectLst/>
                        </a:rPr>
                        <a:t>.</a:t>
                      </a:r>
                      <a:r>
                        <a:rPr lang="en-US" altLang="zh-TW" sz="2000" kern="100" dirty="0">
                          <a:effectLst/>
                        </a:rPr>
                        <a:t>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94</a:t>
                      </a:r>
                      <a:r>
                        <a:rPr lang="en-US" sz="2000" kern="100" dirty="0">
                          <a:effectLst/>
                        </a:rPr>
                        <a:t>.</a:t>
                      </a:r>
                      <a:r>
                        <a:rPr lang="en-US" altLang="zh-TW" sz="2000" kern="100" dirty="0">
                          <a:effectLst/>
                        </a:rPr>
                        <a:t>23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9</a:t>
                      </a:r>
                      <a:r>
                        <a:rPr lang="en-US" sz="2000" kern="100" dirty="0">
                          <a:effectLst/>
                        </a:rPr>
                        <a:t>.</a:t>
                      </a:r>
                      <a:r>
                        <a:rPr lang="en-US" altLang="zh-TW" sz="2000" kern="100" dirty="0">
                          <a:effectLst/>
                        </a:rPr>
                        <a:t>78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114</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ustDataLst>
      <p:tags r:id="rId1"/>
    </p:custData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4"/>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5"/>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6"/>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7"/>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8"/>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ustDataLst>
      <p:tags r:id="rId1"/>
    </p:custDataLst>
    <p:extLst>
      <p:ext uri="{BB962C8B-B14F-4D97-AF65-F5344CB8AC3E}">
        <p14:creationId xmlns:p14="http://schemas.microsoft.com/office/powerpoint/2010/main" val="29472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4"/>
          <a:srcRect/>
          <a:stretch>
            <a:fillRect/>
          </a:stretch>
        </p:blipFill>
        <p:spPr bwMode="auto">
          <a:xfrm>
            <a:off x="1775521" y="422381"/>
            <a:ext cx="8279706" cy="64356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87099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p:cNvPicPr>
            <a:picLocks noChangeAspect="1"/>
          </p:cNvPicPr>
          <p:nvPr/>
        </p:nvPicPr>
        <p:blipFill>
          <a:blip r:embed="rId3"/>
          <a:stretch>
            <a:fillRect/>
          </a:stretch>
        </p:blipFill>
        <p:spPr>
          <a:xfrm>
            <a:off x="-986826" y="-5242"/>
            <a:ext cx="14165652" cy="6868484"/>
          </a:xfrm>
          <a:prstGeom prst="rect">
            <a:avLst/>
          </a:prstGeom>
        </p:spPr>
      </p:pic>
      <p:pic>
        <p:nvPicPr>
          <p:cNvPr id="4" name="圖片 20"/>
          <p:cNvPicPr>
            <a:picLocks noChangeAspect="1"/>
          </p:cNvPicPr>
          <p:nvPr/>
        </p:nvPicPr>
        <p:blipFill>
          <a:blip r:embed="rId4"/>
          <a:srcRect/>
          <a:stretch>
            <a:fillRect/>
          </a:stretch>
        </p:blipFill>
        <p:spPr bwMode="auto">
          <a:xfrm>
            <a:off x="10614025" y="1447330"/>
            <a:ext cx="968375" cy="1114425"/>
          </a:xfrm>
          <a:prstGeom prst="rect">
            <a:avLst/>
          </a:prstGeom>
          <a:noFill/>
          <a:ln w="9525">
            <a:noFill/>
            <a:miter lim="800000"/>
            <a:headEnd/>
            <a:tailEnd/>
          </a:ln>
        </p:spPr>
      </p:pic>
      <p:sp>
        <p:nvSpPr>
          <p:cNvPr id="5" name="矩形 11"/>
          <p:cNvSpPr>
            <a:spLocks noChangeArrowheads="1"/>
          </p:cNvSpPr>
          <p:nvPr/>
        </p:nvSpPr>
        <p:spPr bwMode="auto">
          <a:xfrm>
            <a:off x="1524000" y="50900"/>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6" name="矩形 40"/>
          <p:cNvSpPr>
            <a:spLocks noChangeArrowheads="1"/>
          </p:cNvSpPr>
          <p:nvPr/>
        </p:nvSpPr>
        <p:spPr bwMode="auto">
          <a:xfrm>
            <a:off x="5678583" y="787726"/>
            <a:ext cx="1161407" cy="445644"/>
          </a:xfrm>
          <a:prstGeom prst="rect">
            <a:avLst/>
          </a:prstGeom>
          <a:solidFill>
            <a:srgbClr val="CCFFFF"/>
          </a:solidFill>
          <a:ln w="9525">
            <a:noFill/>
            <a:miter lim="800000"/>
            <a:headEnd/>
            <a:tailEnd/>
          </a:ln>
        </p:spPr>
        <p:txBody>
          <a:bodyPr/>
          <a:lstStyle/>
          <a:p>
            <a:pPr algn="ctr" eaLnBrk="1" hangingPunct="1"/>
            <a:r>
              <a:rPr lang="zh-TW" altLang="en-US" sz="2000" dirty="0">
                <a:latin typeface="微軟正黑體" pitchFamily="34" charset="-120"/>
                <a:ea typeface="微軟正黑體" pitchFamily="34" charset="-120"/>
              </a:rPr>
              <a:t>研究所</a:t>
            </a:r>
          </a:p>
        </p:txBody>
      </p:sp>
    </p:spTree>
    <p:custDataLst>
      <p:tags r:id="rId1"/>
    </p:custDataLst>
    <p:extLst>
      <p:ext uri="{BB962C8B-B14F-4D97-AF65-F5344CB8AC3E}">
        <p14:creationId xmlns:p14="http://schemas.microsoft.com/office/powerpoint/2010/main" val="2904548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a:solidFill>
            <a:srgbClr val="0070C0"/>
          </a:solidFill>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rgbClr val="92D050"/>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a:solidFill>
            <a:srgbClr val="FFC000"/>
          </a:solidFill>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rgbClr val="92D050"/>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114學年度適性入學成果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620684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10</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2639319652"/>
              </p:ext>
            </p:extLst>
          </p:nvPr>
        </p:nvGraphicFramePr>
        <p:xfrm>
          <a:off x="335360" y="1839354"/>
          <a:ext cx="11377265" cy="4125230"/>
        </p:xfrm>
        <a:graphic>
          <a:graphicData uri="http://schemas.openxmlformats.org/drawingml/2006/table">
            <a:tbl>
              <a:tblPr firstRow="1" firstCol="1" bandRow="1">
                <a:tableStyleId>{5C22544A-7EE6-4342-B048-85BDC9FD1C3A}</a:tableStyleId>
              </a:tblPr>
              <a:tblGrid>
                <a:gridCol w="1530215">
                  <a:extLst>
                    <a:ext uri="{9D8B030D-6E8A-4147-A177-3AD203B41FA5}">
                      <a16:colId xmlns:a16="http://schemas.microsoft.com/office/drawing/2014/main" val="254185441"/>
                    </a:ext>
                  </a:extLst>
                </a:gridCol>
                <a:gridCol w="984705">
                  <a:extLst>
                    <a:ext uri="{9D8B030D-6E8A-4147-A177-3AD203B41FA5}">
                      <a16:colId xmlns:a16="http://schemas.microsoft.com/office/drawing/2014/main" val="3235365849"/>
                    </a:ext>
                  </a:extLst>
                </a:gridCol>
                <a:gridCol w="984705">
                  <a:extLst>
                    <a:ext uri="{9D8B030D-6E8A-4147-A177-3AD203B41FA5}">
                      <a16:colId xmlns:a16="http://schemas.microsoft.com/office/drawing/2014/main" val="3986607439"/>
                    </a:ext>
                  </a:extLst>
                </a:gridCol>
                <a:gridCol w="984705">
                  <a:extLst>
                    <a:ext uri="{9D8B030D-6E8A-4147-A177-3AD203B41FA5}">
                      <a16:colId xmlns:a16="http://schemas.microsoft.com/office/drawing/2014/main" val="2464573548"/>
                    </a:ext>
                  </a:extLst>
                </a:gridCol>
                <a:gridCol w="984705">
                  <a:extLst>
                    <a:ext uri="{9D8B030D-6E8A-4147-A177-3AD203B41FA5}">
                      <a16:colId xmlns:a16="http://schemas.microsoft.com/office/drawing/2014/main" val="1283432225"/>
                    </a:ext>
                  </a:extLst>
                </a:gridCol>
                <a:gridCol w="984705">
                  <a:extLst>
                    <a:ext uri="{9D8B030D-6E8A-4147-A177-3AD203B41FA5}">
                      <a16:colId xmlns:a16="http://schemas.microsoft.com/office/drawing/2014/main" val="3941859150"/>
                    </a:ext>
                  </a:extLst>
                </a:gridCol>
                <a:gridCol w="984705">
                  <a:extLst>
                    <a:ext uri="{9D8B030D-6E8A-4147-A177-3AD203B41FA5}">
                      <a16:colId xmlns:a16="http://schemas.microsoft.com/office/drawing/2014/main" val="537544458"/>
                    </a:ext>
                  </a:extLst>
                </a:gridCol>
                <a:gridCol w="984705">
                  <a:extLst>
                    <a:ext uri="{9D8B030D-6E8A-4147-A177-3AD203B41FA5}">
                      <a16:colId xmlns:a16="http://schemas.microsoft.com/office/drawing/2014/main" val="909219341"/>
                    </a:ext>
                  </a:extLst>
                </a:gridCol>
                <a:gridCol w="984705">
                  <a:extLst>
                    <a:ext uri="{9D8B030D-6E8A-4147-A177-3AD203B41FA5}">
                      <a16:colId xmlns:a16="http://schemas.microsoft.com/office/drawing/2014/main" val="735278889"/>
                    </a:ext>
                  </a:extLst>
                </a:gridCol>
                <a:gridCol w="984705">
                  <a:extLst>
                    <a:ext uri="{9D8B030D-6E8A-4147-A177-3AD203B41FA5}">
                      <a16:colId xmlns:a16="http://schemas.microsoft.com/office/drawing/2014/main" val="55710627"/>
                    </a:ext>
                  </a:extLst>
                </a:gridCol>
                <a:gridCol w="984705">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114</a:t>
                      </a:r>
                      <a:endParaRPr lang="zh-TW" altLang="en-US" dirty="0"/>
                    </a:p>
                  </a:txBody>
                  <a:tcPr marL="68580" marR="68580" marT="0" marB="0" anchor="ctr"/>
                </a:tc>
                <a:tc>
                  <a:txBody>
                    <a:bodyPr/>
                    <a:lstStyle/>
                    <a:p>
                      <a:pPr algn="ctr"/>
                      <a:r>
                        <a:rPr lang="en-US" altLang="zh-TW" dirty="0"/>
                        <a:t>113</a:t>
                      </a:r>
                      <a:endParaRPr lang="zh-TW" altLang="en-US" dirty="0"/>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0" algn="ctr" defTabSz="914400" rtl="0" eaLnBrk="1" latinLnBrk="0" hangingPunct="1">
                        <a:lnSpc>
                          <a:spcPts val="2200"/>
                        </a:lnSpc>
                        <a:spcAft>
                          <a:spcPts val="0"/>
                        </a:spcAft>
                      </a:pPr>
                      <a:r>
                        <a:rPr lang="en-US" altLang="zh-TW" sz="1900" b="1" kern="1200" dirty="0">
                          <a:solidFill>
                            <a:schemeClr val="lt1"/>
                          </a:solidFill>
                          <a:latin typeface="+mn-lt"/>
                          <a:ea typeface="+mn-ea"/>
                          <a:cs typeface="+mn-cs"/>
                        </a:rPr>
                        <a:t>109</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108 </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107 </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106 </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105</a:t>
                      </a:r>
                      <a:endParaRPr lang="zh-TW" altLang="en-US" sz="1900" b="1" kern="1200" dirty="0">
                        <a:solidFill>
                          <a:schemeClr val="lt1"/>
                        </a:solidFill>
                        <a:latin typeface="+mn-lt"/>
                        <a:ea typeface="+mn-ea"/>
                        <a:cs typeface="+mn-cs"/>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99.35%</a:t>
                      </a:r>
                      <a:endParaRPr lang="zh-TW" altLang="en-US" dirty="0"/>
                    </a:p>
                  </a:txBody>
                  <a:tcPr marL="68580" marR="68580" marT="0" marB="0" anchor="ctr"/>
                </a:tc>
                <a:tc>
                  <a:txBody>
                    <a:bodyPr/>
                    <a:lstStyle/>
                    <a:p>
                      <a:pPr algn="ctr"/>
                      <a:r>
                        <a:rPr lang="en-US" altLang="zh-TW" dirty="0"/>
                        <a:t>98.85%</a:t>
                      </a:r>
                      <a:endParaRPr lang="zh-TW" altLang="en-US" dirty="0"/>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99.8%</a:t>
                      </a:r>
                      <a:endParaRPr lang="zh-TW" altLang="en-US" dirty="0"/>
                    </a:p>
                  </a:txBody>
                  <a:tcPr marL="68580" marR="68580" marT="0" marB="0" anchor="ctr"/>
                </a:tc>
                <a:tc>
                  <a:txBody>
                    <a:bodyPr/>
                    <a:lstStyle/>
                    <a:p>
                      <a:pPr algn="ctr"/>
                      <a:r>
                        <a:rPr lang="en-US" altLang="zh-TW" dirty="0"/>
                        <a:t>99.6%</a:t>
                      </a:r>
                      <a:endParaRPr lang="zh-TW" altLang="en-US" dirty="0"/>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1847528" y="1829470"/>
            <a:ext cx="1008284"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custDataLst>
      <p:tags r:id="rId1"/>
    </p:custDataLst>
    <p:extLst>
      <p:ext uri="{BB962C8B-B14F-4D97-AF65-F5344CB8AC3E}">
        <p14:creationId xmlns:p14="http://schemas.microsoft.com/office/powerpoint/2010/main" val="1680313275"/>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3"/>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ustDataLst>
      <p:tags r:id="rId1"/>
    </p:custDataLst>
    <p:extLst>
      <p:ext uri="{BB962C8B-B14F-4D97-AF65-F5344CB8AC3E}">
        <p14:creationId xmlns:p14="http://schemas.microsoft.com/office/powerpoint/2010/main" val="265611423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3"/>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4"/>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ustDataLst>
      <p:tags r:id="rId1"/>
    </p:custDataLst>
    <p:extLst>
      <p:ext uri="{BB962C8B-B14F-4D97-AF65-F5344CB8AC3E}">
        <p14:creationId xmlns:p14="http://schemas.microsoft.com/office/powerpoint/2010/main" val="110428439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2025/11/6</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53</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3"/>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4"/>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5"/>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ustDataLst>
      <p:tags r:id="rId1"/>
    </p:custDataLst>
    <p:extLst>
      <p:ext uri="{BB962C8B-B14F-4D97-AF65-F5344CB8AC3E}">
        <p14:creationId xmlns:p14="http://schemas.microsoft.com/office/powerpoint/2010/main" val="252480254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2025/11/6</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54</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3"/>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4"/>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ustDataLst>
      <p:tags r:id="rId1"/>
    </p:custDataLst>
    <p:extLst>
      <p:ext uri="{BB962C8B-B14F-4D97-AF65-F5344CB8AC3E}">
        <p14:creationId xmlns:p14="http://schemas.microsoft.com/office/powerpoint/2010/main" val="19582235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3" name="圖片 2">
            <a:extLst>
              <a:ext uri="{FF2B5EF4-FFF2-40B4-BE49-F238E27FC236}">
                <a16:creationId xmlns:a16="http://schemas.microsoft.com/office/drawing/2014/main" id="{F6443F09-B499-4693-A1FB-CA2A568FC6BB}"/>
              </a:ext>
            </a:extLst>
          </p:cNvPr>
          <p:cNvPicPr>
            <a:picLocks noChangeAspect="1"/>
          </p:cNvPicPr>
          <p:nvPr/>
        </p:nvPicPr>
        <p:blipFill>
          <a:blip r:embed="rId5"/>
          <a:stretch>
            <a:fillRect/>
          </a:stretch>
        </p:blipFill>
        <p:spPr>
          <a:xfrm>
            <a:off x="2876110" y="1127330"/>
            <a:ext cx="3991673" cy="57213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595500" y="2420888"/>
            <a:ext cx="90010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58</a:t>
            </a:fld>
            <a:endParaRPr kumimoji="0" lang="en-US" altLang="zh-TW" sz="1200">
              <a:solidFill>
                <a:srgbClr val="0C322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4143676478"/>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16</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114學年度適性入學成果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志願序</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nvPr>
        </p:nvGraphicFramePr>
        <p:xfrm>
          <a:off x="551384" y="2132856"/>
          <a:ext cx="10585174" cy="2934324"/>
        </p:xfrm>
        <a:graphic>
          <a:graphicData uri="http://schemas.openxmlformats.org/drawingml/2006/table">
            <a:tbl>
              <a:tblPr firstRow="1" firstCol="1" bandRow="1">
                <a:tableStyleId>{5C22544A-7EE6-4342-B048-85BDC9FD1C3A}</a:tableStyleId>
              </a:tblPr>
              <a:tblGrid>
                <a:gridCol w="1939544">
                  <a:extLst>
                    <a:ext uri="{9D8B030D-6E8A-4147-A177-3AD203B41FA5}">
                      <a16:colId xmlns:a16="http://schemas.microsoft.com/office/drawing/2014/main" val="254185441"/>
                    </a:ext>
                  </a:extLst>
                </a:gridCol>
                <a:gridCol w="1235090">
                  <a:extLst>
                    <a:ext uri="{9D8B030D-6E8A-4147-A177-3AD203B41FA5}">
                      <a16:colId xmlns:a16="http://schemas.microsoft.com/office/drawing/2014/main" val="3140166339"/>
                    </a:ext>
                  </a:extLst>
                </a:gridCol>
                <a:gridCol w="1235090">
                  <a:extLst>
                    <a:ext uri="{9D8B030D-6E8A-4147-A177-3AD203B41FA5}">
                      <a16:colId xmlns:a16="http://schemas.microsoft.com/office/drawing/2014/main" val="2597084344"/>
                    </a:ext>
                  </a:extLst>
                </a:gridCol>
                <a:gridCol w="1235090">
                  <a:extLst>
                    <a:ext uri="{9D8B030D-6E8A-4147-A177-3AD203B41FA5}">
                      <a16:colId xmlns:a16="http://schemas.microsoft.com/office/drawing/2014/main" val="96870148"/>
                    </a:ext>
                  </a:extLst>
                </a:gridCol>
                <a:gridCol w="1235090">
                  <a:extLst>
                    <a:ext uri="{9D8B030D-6E8A-4147-A177-3AD203B41FA5}">
                      <a16:colId xmlns:a16="http://schemas.microsoft.com/office/drawing/2014/main" val="2398919203"/>
                    </a:ext>
                  </a:extLst>
                </a:gridCol>
                <a:gridCol w="1235090">
                  <a:extLst>
                    <a:ext uri="{9D8B030D-6E8A-4147-A177-3AD203B41FA5}">
                      <a16:colId xmlns:a16="http://schemas.microsoft.com/office/drawing/2014/main" val="1283432225"/>
                    </a:ext>
                  </a:extLst>
                </a:gridCol>
                <a:gridCol w="1235090">
                  <a:extLst>
                    <a:ext uri="{9D8B030D-6E8A-4147-A177-3AD203B41FA5}">
                      <a16:colId xmlns:a16="http://schemas.microsoft.com/office/drawing/2014/main" val="3941859150"/>
                    </a:ext>
                  </a:extLst>
                </a:gridCol>
                <a:gridCol w="1235090">
                  <a:extLst>
                    <a:ext uri="{9D8B030D-6E8A-4147-A177-3AD203B41FA5}">
                      <a16:colId xmlns:a16="http://schemas.microsoft.com/office/drawing/2014/main" val="537544458"/>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114</a:t>
                      </a:r>
                      <a:endParaRPr lang="zh-TW" altLang="en-US" sz="2400" dirty="0"/>
                    </a:p>
                  </a:txBody>
                  <a:tcPr marL="68580" marR="68580" marT="0" marB="0" anchor="ctr"/>
                </a:tc>
                <a:tc>
                  <a:txBody>
                    <a:bodyPr/>
                    <a:lstStyle/>
                    <a:p>
                      <a:pPr algn="ctr"/>
                      <a:r>
                        <a:rPr lang="en-US" altLang="zh-TW" sz="2400" dirty="0"/>
                        <a:t>113</a:t>
                      </a:r>
                      <a:endParaRPr lang="zh-TW" altLang="en-US" sz="2400" dirty="0"/>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0" algn="ctr" defTabSz="914400" rtl="0" eaLnBrk="1" latinLnBrk="0" hangingPunct="1">
                        <a:lnSpc>
                          <a:spcPts val="2200"/>
                        </a:lnSpc>
                        <a:spcAft>
                          <a:spcPts val="0"/>
                        </a:spcAft>
                      </a:pPr>
                      <a:r>
                        <a:rPr lang="en-US" altLang="zh-TW" sz="2400" b="1" kern="1200" dirty="0">
                          <a:solidFill>
                            <a:schemeClr val="lt1"/>
                          </a:solidFill>
                          <a:latin typeface="+mn-lt"/>
                          <a:ea typeface="+mn-ea"/>
                          <a:cs typeface="+mn-cs"/>
                        </a:rPr>
                        <a:t>109</a:t>
                      </a:r>
                      <a:endParaRPr lang="zh-TW" altLang="en-US" sz="2400" b="1" kern="1200" dirty="0">
                        <a:solidFill>
                          <a:schemeClr val="lt1"/>
                        </a:solidFill>
                        <a:latin typeface="+mn-lt"/>
                        <a:ea typeface="+mn-ea"/>
                        <a:cs typeface="+mn-cs"/>
                      </a:endParaRPr>
                    </a:p>
                  </a:txBody>
                  <a:tcPr marL="68580" marR="68580" marT="0" marB="0" anchor="ctr"/>
                </a:tc>
                <a:tc>
                  <a:txBody>
                    <a:bodyPr/>
                    <a:lstStyle/>
                    <a:p>
                      <a:pPr marL="304800" algn="l">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68.48%</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65.1%</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57.26%</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62.91%</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65.48%</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69.23%</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67.74%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423592" y="2083280"/>
            <a:ext cx="1368152"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custDataLst>
      <p:tags r:id="rId1"/>
    </p:custDataLst>
    <p:extLst>
      <p:ext uri="{BB962C8B-B14F-4D97-AF65-F5344CB8AC3E}">
        <p14:creationId xmlns:p14="http://schemas.microsoft.com/office/powerpoint/2010/main" val="2493821830"/>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r>
              <a:rPr lang="zh-TW" altLang="en-US" dirty="0">
                <a:solidFill>
                  <a:srgbClr val="003366"/>
                </a:solidFill>
              </a:rPr>
              <a:t/>
            </a: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3"/>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4"/>
          <a:srcRect/>
          <a:stretch>
            <a:fillRect/>
          </a:stretch>
        </p:blipFill>
        <p:spPr bwMode="auto">
          <a:xfrm>
            <a:off x="6502400" y="2268138"/>
            <a:ext cx="4274120" cy="437555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4034230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3"/>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4"/>
          <a:srcRect/>
          <a:stretch>
            <a:fillRect/>
          </a:stretch>
        </p:blipFill>
        <p:spPr bwMode="auto">
          <a:xfrm>
            <a:off x="6283326" y="2253121"/>
            <a:ext cx="4853234" cy="4390567"/>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596199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3"/>
          <a:srcRect/>
          <a:stretch>
            <a:fillRect/>
          </a:stretch>
        </p:blipFill>
        <p:spPr bwMode="auto">
          <a:xfrm>
            <a:off x="1631504" y="1244599"/>
            <a:ext cx="5188396" cy="52934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8435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3"/>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4"/>
          <a:srcRect/>
          <a:stretch>
            <a:fillRect/>
          </a:stretch>
        </p:blipFill>
        <p:spPr bwMode="auto">
          <a:xfrm>
            <a:off x="6491289" y="2357439"/>
            <a:ext cx="3819525" cy="4143375"/>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529571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F63F068-9393-4C42-B39A-6BFC6022E93D}"/>
              </a:ext>
            </a:extLst>
          </p:cNvPr>
          <p:cNvGraphicFramePr>
            <a:graphicFrameLocks noGrp="1"/>
          </p:cNvGraphicFramePr>
          <p:nvPr>
            <p:extLst>
              <p:ext uri="{D42A27DB-BD31-4B8C-83A1-F6EECF244321}">
                <p14:modId xmlns:p14="http://schemas.microsoft.com/office/powerpoint/2010/main" val="3384793521"/>
              </p:ext>
            </p:extLst>
          </p:nvPr>
        </p:nvGraphicFramePr>
        <p:xfrm>
          <a:off x="695400" y="889386"/>
          <a:ext cx="11017224" cy="5869240"/>
        </p:xfrm>
        <a:graphic>
          <a:graphicData uri="http://schemas.openxmlformats.org/drawingml/2006/table">
            <a:tbl>
              <a:tblPr firstRow="1" bandRow="1">
                <a:tableStyleId>{5C22544A-7EE6-4342-B048-85BDC9FD1C3A}</a:tableStyleId>
              </a:tblPr>
              <a:tblGrid>
                <a:gridCol w="1377153">
                  <a:extLst>
                    <a:ext uri="{9D8B030D-6E8A-4147-A177-3AD203B41FA5}">
                      <a16:colId xmlns:a16="http://schemas.microsoft.com/office/drawing/2014/main" val="1749272120"/>
                    </a:ext>
                  </a:extLst>
                </a:gridCol>
                <a:gridCol w="1377153">
                  <a:extLst>
                    <a:ext uri="{9D8B030D-6E8A-4147-A177-3AD203B41FA5}">
                      <a16:colId xmlns:a16="http://schemas.microsoft.com/office/drawing/2014/main" val="451645924"/>
                    </a:ext>
                  </a:extLst>
                </a:gridCol>
                <a:gridCol w="1377153">
                  <a:extLst>
                    <a:ext uri="{9D8B030D-6E8A-4147-A177-3AD203B41FA5}">
                      <a16:colId xmlns:a16="http://schemas.microsoft.com/office/drawing/2014/main" val="3525393087"/>
                    </a:ext>
                  </a:extLst>
                </a:gridCol>
                <a:gridCol w="1377153">
                  <a:extLst>
                    <a:ext uri="{9D8B030D-6E8A-4147-A177-3AD203B41FA5}">
                      <a16:colId xmlns:a16="http://schemas.microsoft.com/office/drawing/2014/main" val="2460405694"/>
                    </a:ext>
                  </a:extLst>
                </a:gridCol>
                <a:gridCol w="1377153">
                  <a:extLst>
                    <a:ext uri="{9D8B030D-6E8A-4147-A177-3AD203B41FA5}">
                      <a16:colId xmlns:a16="http://schemas.microsoft.com/office/drawing/2014/main" val="2216049106"/>
                    </a:ext>
                  </a:extLst>
                </a:gridCol>
                <a:gridCol w="1377153">
                  <a:extLst>
                    <a:ext uri="{9D8B030D-6E8A-4147-A177-3AD203B41FA5}">
                      <a16:colId xmlns:a16="http://schemas.microsoft.com/office/drawing/2014/main" val="4155473971"/>
                    </a:ext>
                  </a:extLst>
                </a:gridCol>
                <a:gridCol w="1377153">
                  <a:extLst>
                    <a:ext uri="{9D8B030D-6E8A-4147-A177-3AD203B41FA5}">
                      <a16:colId xmlns:a16="http://schemas.microsoft.com/office/drawing/2014/main" val="1941224194"/>
                    </a:ext>
                  </a:extLst>
                </a:gridCol>
                <a:gridCol w="1377153">
                  <a:extLst>
                    <a:ext uri="{9D8B030D-6E8A-4147-A177-3AD203B41FA5}">
                      <a16:colId xmlns:a16="http://schemas.microsoft.com/office/drawing/2014/main" val="482262621"/>
                    </a:ext>
                  </a:extLst>
                </a:gridCol>
              </a:tblGrid>
              <a:tr h="1080120">
                <a:tc>
                  <a:txBody>
                    <a:bodyPr/>
                    <a:lstStyle/>
                    <a:p>
                      <a:pPr algn="ctr"/>
                      <a:r>
                        <a:rPr lang="zh-TW" altLang="en-US" sz="2400" b="1" dirty="0">
                          <a:solidFill>
                            <a:schemeClr val="bg1"/>
                          </a:solidFill>
                          <a:latin typeface="標楷體" panose="03000509000000000000" pitchFamily="65" charset="-120"/>
                          <a:ea typeface="標楷體" panose="03000509000000000000" pitchFamily="65" charset="-120"/>
                        </a:rPr>
                        <a:t>年度</a:t>
                      </a:r>
                    </a:p>
                  </a:txBody>
                  <a:tcPr anchor="ctr">
                    <a:solidFill>
                      <a:srgbClr val="00B0F0"/>
                    </a:solidFill>
                  </a:tcPr>
                </a:tc>
                <a:tc>
                  <a:txBody>
                    <a:bodyPr/>
                    <a:lstStyle/>
                    <a:p>
                      <a:pPr algn="ctr"/>
                      <a:r>
                        <a:rPr lang="en-US" altLang="zh-TW" sz="2400" b="1" dirty="0">
                          <a:solidFill>
                            <a:schemeClr val="bg1"/>
                          </a:solidFill>
                          <a:latin typeface="標楷體" panose="03000509000000000000" pitchFamily="65" charset="-120"/>
                          <a:ea typeface="標楷體" panose="03000509000000000000" pitchFamily="65" charset="-120"/>
                        </a:rPr>
                        <a:t>108</a:t>
                      </a:r>
                      <a:endParaRPr lang="zh-TW" altLang="en-US" sz="2400" b="1" dirty="0">
                        <a:solidFill>
                          <a:schemeClr val="bg1"/>
                        </a:solidFill>
                        <a:latin typeface="標楷體" panose="03000509000000000000" pitchFamily="65" charset="-120"/>
                        <a:ea typeface="標楷體" panose="03000509000000000000" pitchFamily="65" charset="-120"/>
                      </a:endParaRPr>
                    </a:p>
                  </a:txBody>
                  <a:tcPr anchor="ctr">
                    <a:solidFill>
                      <a:srgbClr val="00B0F0"/>
                    </a:solidFill>
                  </a:tcPr>
                </a:tc>
                <a:tc>
                  <a:txBody>
                    <a:bodyPr/>
                    <a:lstStyle/>
                    <a:p>
                      <a:pPr algn="ctr"/>
                      <a:r>
                        <a:rPr lang="en-US" altLang="zh-TW" sz="2400" b="1" dirty="0">
                          <a:solidFill>
                            <a:schemeClr val="bg1"/>
                          </a:solidFill>
                          <a:latin typeface="標楷體" panose="03000509000000000000" pitchFamily="65" charset="-120"/>
                          <a:ea typeface="標楷體" panose="03000509000000000000" pitchFamily="65" charset="-120"/>
                        </a:rPr>
                        <a:t>109</a:t>
                      </a:r>
                      <a:endParaRPr lang="zh-TW" altLang="en-US" sz="2400" b="1" dirty="0">
                        <a:solidFill>
                          <a:schemeClr val="bg1"/>
                        </a:solidFill>
                        <a:latin typeface="標楷體" panose="03000509000000000000" pitchFamily="65" charset="-120"/>
                        <a:ea typeface="標楷體" panose="03000509000000000000" pitchFamily="65" charset="-120"/>
                      </a:endParaRPr>
                    </a:p>
                  </a:txBody>
                  <a:tcPr anchor="ctr">
                    <a:solidFill>
                      <a:srgbClr val="00B0F0"/>
                    </a:solidFill>
                  </a:tcPr>
                </a:tc>
                <a:tc>
                  <a:txBody>
                    <a:bodyPr/>
                    <a:lstStyle/>
                    <a:p>
                      <a:pPr algn="ctr"/>
                      <a:r>
                        <a:rPr lang="en-US" altLang="zh-TW" sz="2400" b="1" dirty="0">
                          <a:solidFill>
                            <a:schemeClr val="bg1"/>
                          </a:solidFill>
                          <a:latin typeface="標楷體" panose="03000509000000000000" pitchFamily="65" charset="-120"/>
                          <a:ea typeface="標楷體" panose="03000509000000000000" pitchFamily="65" charset="-120"/>
                        </a:rPr>
                        <a:t>110</a:t>
                      </a:r>
                      <a:endParaRPr lang="zh-TW" altLang="en-US" sz="2400" b="1" dirty="0">
                        <a:solidFill>
                          <a:schemeClr val="bg1"/>
                        </a:solidFill>
                        <a:latin typeface="標楷體" panose="03000509000000000000" pitchFamily="65" charset="-120"/>
                        <a:ea typeface="標楷體" panose="03000509000000000000" pitchFamily="65" charset="-120"/>
                      </a:endParaRPr>
                    </a:p>
                  </a:txBody>
                  <a:tcPr anchor="ctr">
                    <a:solidFill>
                      <a:srgbClr val="00B0F0"/>
                    </a:solidFill>
                  </a:tcPr>
                </a:tc>
                <a:tc>
                  <a:txBody>
                    <a:bodyPr/>
                    <a:lstStyle/>
                    <a:p>
                      <a:pPr algn="ctr"/>
                      <a:r>
                        <a:rPr lang="en-US" altLang="zh-TW" sz="2400" b="1" dirty="0">
                          <a:solidFill>
                            <a:schemeClr val="bg1"/>
                          </a:solidFill>
                          <a:latin typeface="標楷體" panose="03000509000000000000" pitchFamily="65" charset="-120"/>
                          <a:ea typeface="標楷體" panose="03000509000000000000" pitchFamily="65" charset="-120"/>
                        </a:rPr>
                        <a:t>111</a:t>
                      </a:r>
                      <a:endParaRPr lang="zh-TW" altLang="en-US" sz="2400" b="1" dirty="0">
                        <a:solidFill>
                          <a:schemeClr val="bg1"/>
                        </a:solidFill>
                        <a:latin typeface="標楷體" panose="03000509000000000000" pitchFamily="65" charset="-120"/>
                        <a:ea typeface="標楷體" panose="03000509000000000000" pitchFamily="65" charset="-120"/>
                      </a:endParaRPr>
                    </a:p>
                  </a:txBody>
                  <a:tcPr anchor="ctr">
                    <a:solidFill>
                      <a:srgbClr val="00B0F0"/>
                    </a:solidFill>
                  </a:tcPr>
                </a:tc>
                <a:tc>
                  <a:txBody>
                    <a:bodyPr/>
                    <a:lstStyle/>
                    <a:p>
                      <a:pPr algn="ctr"/>
                      <a:r>
                        <a:rPr lang="en-US" altLang="zh-TW" sz="2400" b="1" dirty="0">
                          <a:solidFill>
                            <a:schemeClr val="bg1"/>
                          </a:solidFill>
                          <a:latin typeface="標楷體" panose="03000509000000000000" pitchFamily="65" charset="-120"/>
                          <a:ea typeface="標楷體" panose="03000509000000000000" pitchFamily="65" charset="-120"/>
                        </a:rPr>
                        <a:t>112</a:t>
                      </a:r>
                      <a:endParaRPr lang="zh-TW" altLang="en-US" sz="2400" b="1" dirty="0">
                        <a:solidFill>
                          <a:schemeClr val="bg1"/>
                        </a:solidFill>
                        <a:latin typeface="標楷體" panose="03000509000000000000" pitchFamily="65" charset="-120"/>
                        <a:ea typeface="標楷體" panose="03000509000000000000" pitchFamily="65" charset="-120"/>
                      </a:endParaRPr>
                    </a:p>
                  </a:txBody>
                  <a:tcPr anchor="ctr">
                    <a:solidFill>
                      <a:srgbClr val="00B0F0"/>
                    </a:solidFill>
                  </a:tcPr>
                </a:tc>
                <a:tc>
                  <a:txBody>
                    <a:bodyPr/>
                    <a:lstStyle/>
                    <a:p>
                      <a:pPr algn="ctr"/>
                      <a:r>
                        <a:rPr lang="en-US" altLang="zh-TW" sz="2400" b="1" dirty="0">
                          <a:solidFill>
                            <a:schemeClr val="bg1"/>
                          </a:solidFill>
                          <a:latin typeface="標楷體" panose="03000509000000000000" pitchFamily="65" charset="-120"/>
                          <a:ea typeface="標楷體" panose="03000509000000000000" pitchFamily="65" charset="-120"/>
                        </a:rPr>
                        <a:t>113</a:t>
                      </a:r>
                      <a:endParaRPr lang="zh-TW" altLang="en-US" sz="2400" b="1" dirty="0">
                        <a:solidFill>
                          <a:schemeClr val="bg1"/>
                        </a:solidFill>
                        <a:latin typeface="標楷體" panose="03000509000000000000" pitchFamily="65" charset="-120"/>
                        <a:ea typeface="標楷體" panose="03000509000000000000" pitchFamily="65" charset="-120"/>
                      </a:endParaRPr>
                    </a:p>
                  </a:txBody>
                  <a:tcPr anchor="ctr">
                    <a:solidFill>
                      <a:srgbClr val="00B0F0"/>
                    </a:solidFill>
                  </a:tcPr>
                </a:tc>
                <a:tc>
                  <a:txBody>
                    <a:bodyPr/>
                    <a:lstStyle/>
                    <a:p>
                      <a:pPr algn="ctr"/>
                      <a:r>
                        <a:rPr lang="en-US" altLang="zh-TW" sz="2400" b="1" dirty="0">
                          <a:solidFill>
                            <a:schemeClr val="bg1"/>
                          </a:solidFill>
                          <a:latin typeface="標楷體" panose="03000509000000000000" pitchFamily="65" charset="-120"/>
                          <a:ea typeface="標楷體" panose="03000509000000000000" pitchFamily="65" charset="-120"/>
                        </a:rPr>
                        <a:t>114</a:t>
                      </a:r>
                      <a:endParaRPr lang="zh-TW" altLang="en-US" sz="2400" b="1" dirty="0">
                        <a:solidFill>
                          <a:schemeClr val="bg1"/>
                        </a:solidFill>
                        <a:latin typeface="標楷體" panose="03000509000000000000" pitchFamily="65" charset="-120"/>
                        <a:ea typeface="標楷體" panose="03000509000000000000" pitchFamily="65" charset="-120"/>
                      </a:endParaRPr>
                    </a:p>
                  </a:txBody>
                  <a:tcPr anchor="ctr">
                    <a:solidFill>
                      <a:srgbClr val="00B0F0"/>
                    </a:solidFill>
                  </a:tcPr>
                </a:tc>
                <a:extLst>
                  <a:ext uri="{0D108BD9-81ED-4DB2-BD59-A6C34878D82A}">
                    <a16:rowId xmlns:a16="http://schemas.microsoft.com/office/drawing/2014/main" val="2332456530"/>
                  </a:ext>
                </a:extLst>
              </a:tr>
              <a:tr h="1224136">
                <a:tc>
                  <a:txBody>
                    <a:bodyPr/>
                    <a:lstStyle/>
                    <a:p>
                      <a:pPr algn="ctr"/>
                      <a:r>
                        <a:rPr lang="zh-TW" altLang="en-US" sz="2400" b="1" dirty="0">
                          <a:latin typeface="標楷體" panose="03000509000000000000" pitchFamily="65" charset="-120"/>
                          <a:ea typeface="標楷體" panose="03000509000000000000" pitchFamily="65" charset="-120"/>
                        </a:rPr>
                        <a:t>落榜的人數</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2573</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2655</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2460</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2320</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3357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2974</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2002</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047727242"/>
                  </a:ext>
                </a:extLst>
              </a:tr>
              <a:tr h="1099454">
                <a:tc>
                  <a:txBody>
                    <a:bodyPr/>
                    <a:lstStyle/>
                    <a:p>
                      <a:pPr algn="ctr"/>
                      <a:r>
                        <a:rPr lang="zh-TW" altLang="en-US" sz="2400" b="1" dirty="0">
                          <a:latin typeface="標楷體" panose="03000509000000000000" pitchFamily="65" charset="-120"/>
                          <a:ea typeface="標楷體" panose="03000509000000000000" pitchFamily="65" charset="-120"/>
                        </a:rPr>
                        <a:t>落榜平均志願數</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18</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16</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730787511"/>
                  </a:ext>
                </a:extLst>
              </a:tr>
              <a:tr h="1152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標楷體" panose="03000509000000000000" pitchFamily="65" charset="-120"/>
                          <a:ea typeface="標楷體" panose="03000509000000000000" pitchFamily="65" charset="-120"/>
                          <a:cs typeface="+mn-cs"/>
                        </a:rPr>
                        <a:t>落榜的人數</a:t>
                      </a:r>
                      <a:endParaRPr lang="zh-TW" altLang="en-US" sz="2400" b="1"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91</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101</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75</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61</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187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56</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rgbClr val="FF0000"/>
                          </a:solidFill>
                          <a:latin typeface="標楷體" panose="03000509000000000000" pitchFamily="65" charset="-120"/>
                          <a:ea typeface="標楷體" panose="03000509000000000000" pitchFamily="65" charset="-120"/>
                        </a:rPr>
                        <a:t>22</a:t>
                      </a:r>
                      <a:endParaRPr lang="zh-TW" altLang="en-US" sz="2400" dirty="0">
                        <a:solidFill>
                          <a:srgbClr val="FF0000"/>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2528543705"/>
                  </a:ext>
                </a:extLst>
              </a:tr>
              <a:tr h="1224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標楷體" panose="03000509000000000000" pitchFamily="65" charset="-120"/>
                          <a:ea typeface="標楷體" panose="03000509000000000000" pitchFamily="65" charset="-120"/>
                          <a:cs typeface="+mn-cs"/>
                        </a:rPr>
                        <a:t>落榜平均志願數</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8</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9</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8</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7</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4</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3978796154"/>
                  </a:ext>
                </a:extLst>
              </a:tr>
            </a:tbl>
          </a:graphicData>
        </a:graphic>
      </p:graphicFrame>
      <p:sp>
        <p:nvSpPr>
          <p:cNvPr id="3" name="矩形 2">
            <a:extLst>
              <a:ext uri="{FF2B5EF4-FFF2-40B4-BE49-F238E27FC236}">
                <a16:creationId xmlns:a16="http://schemas.microsoft.com/office/drawing/2014/main" id="{532BB954-3C2D-4967-86A5-1268DA76AEB5}"/>
              </a:ext>
            </a:extLst>
          </p:cNvPr>
          <p:cNvSpPr/>
          <p:nvPr/>
        </p:nvSpPr>
        <p:spPr>
          <a:xfrm>
            <a:off x="2855640" y="150722"/>
            <a:ext cx="8352928" cy="738664"/>
          </a:xfrm>
          <a:prstGeom prst="rect">
            <a:avLst/>
          </a:prstGeom>
        </p:spPr>
        <p:txBody>
          <a:bodyPr wrap="square">
            <a:spAutoFit/>
          </a:bodyPr>
          <a:lstStyle/>
          <a:p>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近七年試模擬及會考放榜後的數據</a:t>
            </a:r>
            <a:endParaRPr lang="zh-TW" altLang="en-US" sz="4200" dirty="0"/>
          </a:p>
        </p:txBody>
      </p:sp>
    </p:spTree>
    <p:custDataLst>
      <p:tags r:id="rId1"/>
    </p:custDataLst>
    <p:extLst>
      <p:ext uri="{BB962C8B-B14F-4D97-AF65-F5344CB8AC3E}">
        <p14:creationId xmlns:p14="http://schemas.microsoft.com/office/powerpoint/2010/main" val="146981741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5F8635E-D4AB-4B7C-9BB1-4C32B2B31EB6}"/>
              </a:ext>
            </a:extLst>
          </p:cNvPr>
          <p:cNvPicPr>
            <a:picLocks noChangeAspect="1"/>
          </p:cNvPicPr>
          <p:nvPr/>
        </p:nvPicPr>
        <p:blipFill>
          <a:blip r:embed="rId3"/>
          <a:stretch>
            <a:fillRect/>
          </a:stretch>
        </p:blipFill>
        <p:spPr>
          <a:xfrm>
            <a:off x="2927648" y="27814"/>
            <a:ext cx="7262434" cy="6802371"/>
          </a:xfrm>
          <a:prstGeom prst="rect">
            <a:avLst/>
          </a:prstGeom>
        </p:spPr>
      </p:pic>
    </p:spTree>
    <p:custDataLst>
      <p:tags r:id="rId1"/>
    </p:custDataLst>
    <p:extLst>
      <p:ext uri="{BB962C8B-B14F-4D97-AF65-F5344CB8AC3E}">
        <p14:creationId xmlns:p14="http://schemas.microsoft.com/office/powerpoint/2010/main" val="5740199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50E04CD-E59D-471D-852A-31FF04D5FDC3}"/>
              </a:ext>
            </a:extLst>
          </p:cNvPr>
          <p:cNvPicPr>
            <a:picLocks noChangeAspect="1"/>
          </p:cNvPicPr>
          <p:nvPr/>
        </p:nvPicPr>
        <p:blipFill>
          <a:blip r:embed="rId3"/>
          <a:stretch>
            <a:fillRect/>
          </a:stretch>
        </p:blipFill>
        <p:spPr>
          <a:xfrm>
            <a:off x="1559496" y="12298"/>
            <a:ext cx="8568952" cy="6845702"/>
          </a:xfrm>
          <a:prstGeom prst="rect">
            <a:avLst/>
          </a:prstGeom>
        </p:spPr>
      </p:pic>
    </p:spTree>
    <p:custDataLst>
      <p:tags r:id="rId1"/>
    </p:custDataLst>
    <p:extLst>
      <p:ext uri="{BB962C8B-B14F-4D97-AF65-F5344CB8AC3E}">
        <p14:creationId xmlns:p14="http://schemas.microsoft.com/office/powerpoint/2010/main" val="670781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ustDataLst>
      <p:tags r:id="rId1"/>
    </p:custDataLst>
    <p:extLst>
      <p:ext uri="{BB962C8B-B14F-4D97-AF65-F5344CB8AC3E}">
        <p14:creationId xmlns:p14="http://schemas.microsoft.com/office/powerpoint/2010/main" val="1909117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3"/>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4"/>
          <a:srcRect/>
          <a:stretch>
            <a:fillRect/>
          </a:stretch>
        </p:blipFill>
        <p:spPr bwMode="auto">
          <a:xfrm>
            <a:off x="6027740" y="1988840"/>
            <a:ext cx="6011783" cy="424847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96204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DA95029-1A91-44E9-8383-C92DD5323D73}"/>
              </a:ext>
            </a:extLst>
          </p:cNvPr>
          <p:cNvPicPr>
            <a:picLocks noChangeAspect="1"/>
          </p:cNvPicPr>
          <p:nvPr/>
        </p:nvPicPr>
        <p:blipFill>
          <a:blip r:embed="rId3"/>
          <a:stretch>
            <a:fillRect/>
          </a:stretch>
        </p:blipFill>
        <p:spPr>
          <a:xfrm>
            <a:off x="1389993" y="90021"/>
            <a:ext cx="9412013" cy="6677957"/>
          </a:xfrm>
          <a:prstGeom prst="rect">
            <a:avLst/>
          </a:prstGeom>
        </p:spPr>
      </p:pic>
    </p:spTree>
    <p:custDataLst>
      <p:tags r:id="rId1"/>
    </p:custDataLst>
    <p:extLst>
      <p:ext uri="{BB962C8B-B14F-4D97-AF65-F5344CB8AC3E}">
        <p14:creationId xmlns:p14="http://schemas.microsoft.com/office/powerpoint/2010/main" val="1646162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2F5E3B-ED7E-4764-B6A1-C809524EE73A}"/>
              </a:ext>
            </a:extLst>
          </p:cNvPr>
          <p:cNvPicPr>
            <a:picLocks noChangeAspect="1"/>
          </p:cNvPicPr>
          <p:nvPr/>
        </p:nvPicPr>
        <p:blipFill>
          <a:blip r:embed="rId3"/>
          <a:stretch>
            <a:fillRect/>
          </a:stretch>
        </p:blipFill>
        <p:spPr>
          <a:xfrm>
            <a:off x="1278597" y="80734"/>
            <a:ext cx="9634805" cy="6696531"/>
          </a:xfrm>
          <a:prstGeom prst="rect">
            <a:avLst/>
          </a:prstGeom>
        </p:spPr>
      </p:pic>
    </p:spTree>
    <p:custDataLst>
      <p:tags r:id="rId1"/>
    </p:custDataLst>
    <p:extLst>
      <p:ext uri="{BB962C8B-B14F-4D97-AF65-F5344CB8AC3E}">
        <p14:creationId xmlns:p14="http://schemas.microsoft.com/office/powerpoint/2010/main" val="40110506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2136B44C-F7A8-416F-9AFB-3A684FD001C5}"/>
              </a:ext>
            </a:extLst>
          </p:cNvPr>
          <p:cNvPicPr>
            <a:picLocks noChangeAspect="1"/>
          </p:cNvPicPr>
          <p:nvPr/>
        </p:nvPicPr>
        <p:blipFill>
          <a:blip r:embed="rId3"/>
          <a:stretch>
            <a:fillRect/>
          </a:stretch>
        </p:blipFill>
        <p:spPr>
          <a:xfrm>
            <a:off x="3431704" y="15268"/>
            <a:ext cx="4680520" cy="6827463"/>
          </a:xfrm>
          <a:prstGeom prst="rect">
            <a:avLst/>
          </a:prstGeom>
        </p:spPr>
      </p:pic>
    </p:spTree>
    <p:custDataLst>
      <p:tags r:id="rId1"/>
    </p:custDataLst>
    <p:extLst>
      <p:ext uri="{BB962C8B-B14F-4D97-AF65-F5344CB8AC3E}">
        <p14:creationId xmlns:p14="http://schemas.microsoft.com/office/powerpoint/2010/main" val="1461720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73DB3A0-437E-4161-872E-578F38198985}"/>
              </a:ext>
            </a:extLst>
          </p:cNvPr>
          <p:cNvPicPr>
            <a:picLocks noChangeAspect="1"/>
          </p:cNvPicPr>
          <p:nvPr/>
        </p:nvPicPr>
        <p:blipFill>
          <a:blip r:embed="rId3"/>
          <a:stretch>
            <a:fillRect/>
          </a:stretch>
        </p:blipFill>
        <p:spPr>
          <a:xfrm>
            <a:off x="1487488" y="48830"/>
            <a:ext cx="9621603" cy="6760340"/>
          </a:xfrm>
          <a:prstGeom prst="rect">
            <a:avLst/>
          </a:prstGeom>
        </p:spPr>
      </p:pic>
    </p:spTree>
    <p:custDataLst>
      <p:tags r:id="rId1"/>
    </p:custDataLst>
    <p:extLst>
      <p:ext uri="{BB962C8B-B14F-4D97-AF65-F5344CB8AC3E}">
        <p14:creationId xmlns:p14="http://schemas.microsoft.com/office/powerpoint/2010/main" val="2011769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73B5299-543A-42AF-9EA1-EB4CCCAAA44F}"/>
              </a:ext>
            </a:extLst>
          </p:cNvPr>
          <p:cNvPicPr>
            <a:picLocks noChangeAspect="1"/>
          </p:cNvPicPr>
          <p:nvPr/>
        </p:nvPicPr>
        <p:blipFill>
          <a:blip r:embed="rId3"/>
          <a:stretch>
            <a:fillRect/>
          </a:stretch>
        </p:blipFill>
        <p:spPr>
          <a:xfrm>
            <a:off x="1343472" y="0"/>
            <a:ext cx="9659054" cy="6825078"/>
          </a:xfrm>
          <a:prstGeom prst="rect">
            <a:avLst/>
          </a:prstGeom>
        </p:spPr>
      </p:pic>
    </p:spTree>
    <p:custDataLst>
      <p:tags r:id="rId1"/>
    </p:custDataLst>
    <p:extLst>
      <p:ext uri="{BB962C8B-B14F-4D97-AF65-F5344CB8AC3E}">
        <p14:creationId xmlns:p14="http://schemas.microsoft.com/office/powerpoint/2010/main" val="257391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19A928F-C604-4F80-97BA-3DE4B9C0B351}"/>
              </a:ext>
            </a:extLst>
          </p:cNvPr>
          <p:cNvPicPr>
            <a:picLocks noChangeAspect="1"/>
          </p:cNvPicPr>
          <p:nvPr/>
        </p:nvPicPr>
        <p:blipFill>
          <a:blip r:embed="rId3"/>
          <a:stretch>
            <a:fillRect/>
          </a:stretch>
        </p:blipFill>
        <p:spPr>
          <a:xfrm>
            <a:off x="-33429" y="970497"/>
            <a:ext cx="12225429" cy="5879144"/>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8</a:t>
            </a:fld>
            <a:endParaRPr lang="en-US" altLang="zh-TW" sz="1200">
              <a:solidFill>
                <a:srgbClr val="0C3226"/>
              </a:solidFill>
            </a:endParaRPr>
          </a:p>
        </p:txBody>
      </p:sp>
    </p:spTree>
    <p:custDataLst>
      <p:tags r:id="rId1"/>
    </p:custDataLst>
    <p:extLst>
      <p:ext uri="{BB962C8B-B14F-4D97-AF65-F5344CB8AC3E}">
        <p14:creationId xmlns:p14="http://schemas.microsoft.com/office/powerpoint/2010/main" val="13437018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5A4ECC-62A8-4923-9792-D5619532EFDE}"/>
              </a:ext>
            </a:extLst>
          </p:cNvPr>
          <p:cNvPicPr>
            <a:picLocks noChangeAspect="1"/>
          </p:cNvPicPr>
          <p:nvPr/>
        </p:nvPicPr>
        <p:blipFill>
          <a:blip r:embed="rId3"/>
          <a:stretch>
            <a:fillRect/>
          </a:stretch>
        </p:blipFill>
        <p:spPr>
          <a:xfrm>
            <a:off x="3647728" y="75456"/>
            <a:ext cx="4608512" cy="6707088"/>
          </a:xfrm>
          <a:prstGeom prst="rect">
            <a:avLst/>
          </a:prstGeom>
        </p:spPr>
      </p:pic>
    </p:spTree>
    <p:custDataLst>
      <p:tags r:id="rId1"/>
    </p:custDataLst>
    <p:extLst>
      <p:ext uri="{BB962C8B-B14F-4D97-AF65-F5344CB8AC3E}">
        <p14:creationId xmlns:p14="http://schemas.microsoft.com/office/powerpoint/2010/main" val="36157041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559496" y="2492896"/>
            <a:ext cx="9576617"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82</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7"/>
            <a:ext cx="2595538" cy="1296969"/>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83</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114</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86</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語音泡泡: 圓角矩形 10">
            <a:extLst>
              <a:ext uri="{FF2B5EF4-FFF2-40B4-BE49-F238E27FC236}">
                <a16:creationId xmlns:a16="http://schemas.microsoft.com/office/drawing/2014/main" id="{D6E7FDDF-07A8-4A90-84A1-B9ED948406C5}"/>
              </a:ext>
            </a:extLst>
          </p:cNvPr>
          <p:cNvSpPr/>
          <p:nvPr/>
        </p:nvSpPr>
        <p:spPr bwMode="auto">
          <a:xfrm>
            <a:off x="6672064" y="6306684"/>
            <a:ext cx="3180342"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sz="2600" dirty="0">
                <a:latin typeface="標楷體" panose="03000509000000000000" pitchFamily="65" charset="-120"/>
                <a:ea typeface="標楷體" panose="03000509000000000000" pitchFamily="65" charset="-120"/>
              </a:rPr>
              <a:t>招生名額以簡章為準</a:t>
            </a:r>
          </a:p>
        </p:txBody>
      </p:sp>
    </p:spTree>
    <p:extLst>
      <p:ext uri="{BB962C8B-B14F-4D97-AF65-F5344CB8AC3E}">
        <p14:creationId xmlns:p14="http://schemas.microsoft.com/office/powerpoint/2010/main" val="26380248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3566392576"/>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505829" y="6370547"/>
            <a:ext cx="3180342"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sz="2600"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611725"/>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115</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(3/9~3/13)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(2/12~3/4)</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(4/11</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4/12)</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(6/11)</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(6/12)</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r>
              <a:rPr lang="en-US" altLang="zh-TW" sz="2400" dirty="0">
                <a:solidFill>
                  <a:srgbClr val="FF0000"/>
                </a:solidFill>
                <a:latin typeface="標楷體" pitchFamily="65" charset="-120"/>
                <a:ea typeface="標楷體" pitchFamily="65" charset="-120"/>
              </a:rPr>
              <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(3/14</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3/15)</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(5/16~5/17)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5/21</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5/22</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6/11</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6/11</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6/12</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(6/18</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(7/08)</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(7/09)</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(114.12/18</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19)</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(1/6-1/13)</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2/23</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4514" y="-196721"/>
            <a:ext cx="10972800" cy="961425"/>
          </a:xfrm>
        </p:spPr>
        <p:txBody>
          <a:bodyPr/>
          <a:lstStyle/>
          <a:p>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115</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sz="3600" dirty="0"/>
          </a:p>
        </p:txBody>
      </p:sp>
      <p:pic>
        <p:nvPicPr>
          <p:cNvPr id="5" name="圖片 4">
            <a:extLst>
              <a:ext uri="{FF2B5EF4-FFF2-40B4-BE49-F238E27FC236}">
                <a16:creationId xmlns:a16="http://schemas.microsoft.com/office/drawing/2014/main" id="{0AA7331A-F0AB-4F4B-BC06-3FDD1898525F}"/>
              </a:ext>
            </a:extLst>
          </p:cNvPr>
          <p:cNvPicPr>
            <a:picLocks noChangeAspect="1"/>
          </p:cNvPicPr>
          <p:nvPr/>
        </p:nvPicPr>
        <p:blipFill>
          <a:blip r:embed="rId3"/>
          <a:stretch>
            <a:fillRect/>
          </a:stretch>
        </p:blipFill>
        <p:spPr>
          <a:xfrm>
            <a:off x="1271464" y="548680"/>
            <a:ext cx="9505056" cy="6244198"/>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9</a:t>
            </a:fld>
            <a:endParaRPr lang="en-US" altLang="zh-TW" sz="1200">
              <a:solidFill>
                <a:srgbClr val="0C3226"/>
              </a:solidFill>
            </a:endParaRPr>
          </a:p>
        </p:txBody>
      </p:sp>
      <p:pic>
        <p:nvPicPr>
          <p:cNvPr id="2" name="圖片 1">
            <a:extLst>
              <a:ext uri="{FF2B5EF4-FFF2-40B4-BE49-F238E27FC236}">
                <a16:creationId xmlns:a16="http://schemas.microsoft.com/office/drawing/2014/main" id="{934DFEF7-DF42-4E8C-B901-6E762F5CEE9C}"/>
              </a:ext>
            </a:extLst>
          </p:cNvPr>
          <p:cNvPicPr>
            <a:picLocks noChangeAspect="1"/>
          </p:cNvPicPr>
          <p:nvPr/>
        </p:nvPicPr>
        <p:blipFill>
          <a:blip r:embed="rId5"/>
          <a:stretch>
            <a:fillRect/>
          </a:stretch>
        </p:blipFill>
        <p:spPr>
          <a:xfrm>
            <a:off x="74777" y="1772816"/>
            <a:ext cx="10141007" cy="3456384"/>
          </a:xfrm>
          <a:prstGeom prst="rect">
            <a:avLst/>
          </a:prstGeom>
        </p:spPr>
      </p:pic>
      <p:pic>
        <p:nvPicPr>
          <p:cNvPr id="3" name="圖片 2">
            <a:extLst>
              <a:ext uri="{FF2B5EF4-FFF2-40B4-BE49-F238E27FC236}">
                <a16:creationId xmlns:a16="http://schemas.microsoft.com/office/drawing/2014/main" id="{3EC0D83A-0227-4322-8953-E5ED550DD79C}"/>
              </a:ext>
            </a:extLst>
          </p:cNvPr>
          <p:cNvPicPr>
            <a:picLocks noChangeAspect="1"/>
          </p:cNvPicPr>
          <p:nvPr/>
        </p:nvPicPr>
        <p:blipFill>
          <a:blip r:embed="rId6"/>
          <a:stretch>
            <a:fillRect/>
          </a:stretch>
        </p:blipFill>
        <p:spPr>
          <a:xfrm>
            <a:off x="10160000" y="1772816"/>
            <a:ext cx="2030754" cy="3456384"/>
          </a:xfrm>
          <a:prstGeom prst="rect">
            <a:avLst/>
          </a:prstGeom>
        </p:spPr>
      </p:pic>
    </p:spTree>
    <p:custDataLst>
      <p:tags r:id="rId1"/>
    </p:custDataLst>
    <p:extLst>
      <p:ext uri="{BB962C8B-B14F-4D97-AF65-F5344CB8AC3E}">
        <p14:creationId xmlns:p14="http://schemas.microsoft.com/office/powerpoint/2010/main" val="2000025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608581931"/>
              </p:ext>
            </p:extLst>
          </p:nvPr>
        </p:nvGraphicFramePr>
        <p:xfrm>
          <a:off x="263352" y="453557"/>
          <a:ext cx="11737305" cy="6335072"/>
        </p:xfrm>
        <a:graphic>
          <a:graphicData uri="http://schemas.openxmlformats.org/drawingml/2006/table">
            <a:tbl>
              <a:tblPr/>
              <a:tblGrid>
                <a:gridCol w="2097163">
                  <a:extLst>
                    <a:ext uri="{9D8B030D-6E8A-4147-A177-3AD203B41FA5}">
                      <a16:colId xmlns:a16="http://schemas.microsoft.com/office/drawing/2014/main" val="20000"/>
                    </a:ext>
                  </a:extLst>
                </a:gridCol>
                <a:gridCol w="593261">
                  <a:extLst>
                    <a:ext uri="{9D8B030D-6E8A-4147-A177-3AD203B41FA5}">
                      <a16:colId xmlns:a16="http://schemas.microsoft.com/office/drawing/2014/main" val="20001"/>
                    </a:ext>
                  </a:extLst>
                </a:gridCol>
                <a:gridCol w="904688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52</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大興：電機科、餐管科、資訊科、時尚造型科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啟英：汽車科、電商科、應日科、應英科、時尚造型科、廣設科、表藝科、餐飲科、資訊科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永平：資處科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餐管（烘焙）、餐管（鐵板燒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世紀綠能：機械科、汽車科、幼保科、資訊科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至善：家具木工科、幼兒保育科、觀光科、農產行銷科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六和：機電科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方曙：照顧服務科、飛修科、資訊科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光啟：電機科、汽車科</a:t>
                      </a:r>
                      <a:endPar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汽車科、資訊科</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廣設科、觀光科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endParaRPr kumimoji="0" lang="zh-TW" altLang="zh-TW"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152822"/>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695400" y="511534"/>
            <a:ext cx="11136560"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語音泡泡: 圓角矩形 2">
            <a:extLst>
              <a:ext uri="{FF2B5EF4-FFF2-40B4-BE49-F238E27FC236}">
                <a16:creationId xmlns:a16="http://schemas.microsoft.com/office/drawing/2014/main" id="{BBBB0CE4-A5CD-482F-881D-2895020CD537}"/>
              </a:ext>
            </a:extLst>
          </p:cNvPr>
          <p:cNvSpPr/>
          <p:nvPr/>
        </p:nvSpPr>
        <p:spPr bwMode="auto">
          <a:xfrm>
            <a:off x="8976320" y="980729"/>
            <a:ext cx="2855640" cy="2448272"/>
          </a:xfrm>
          <a:prstGeom prst="wedgeRoundRectCallout">
            <a:avLst>
              <a:gd name="adj1" fmla="val -99086"/>
              <a:gd name="adj2" fmla="val 73024"/>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sz="2800"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7682938"/>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0" i="0" u="none" strike="noStrike" kern="1200" cap="none" spc="0" normalizeH="0" baseline="0" noProof="0">
                <a:ln>
                  <a:noFill/>
                </a:ln>
                <a:solidFill>
                  <a:srgbClr val="000000"/>
                </a:solidFill>
                <a:effectLst/>
                <a:uLnTx/>
                <a:uFillTx/>
                <a:latin typeface="Arial" pitchFamily="34" charset="0"/>
                <a:ea typeface="標楷體" pitchFamily="65" charset="-120"/>
                <a:cs typeface="+mn-cs"/>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rPr>
              <a:t>一、</a:t>
            </a:r>
            <a:r>
              <a:rPr kumimoji="1" lang="en-US" altLang="zh-TW"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學生實際出席日數（不含公、喪、病假），須達</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六學期總出席日數之三分之二以上</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二、學生日常生活表現六學期成績依教師輔導與管教學生之相關規定，</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辦理功過相抵</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、獎懲實施、懲罰存記及改過銷過等事項，且依規定程序審核通過註銷後，其</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記錄未達三大過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三小過等同一大過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者。</a:t>
            </a:r>
            <a:r>
              <a:rPr kumimoji="1" lang="zh-TW" altLang="en-US"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三、學生學習領域畢業成績</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至少四大領域</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含</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成績達丙等</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六十分</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以上者</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畢業資格：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修業資格：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420080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b="1" dirty="0">
                <a:ea typeface="標楷體" panose="03000509000000000000" pitchFamily="65" charset="-120"/>
                <a:cs typeface="新細明體" panose="02020500000000000000" pitchFamily="18" charset="-120"/>
              </a:rPr>
              <a:t>、 </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b="1" dirty="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b="1" dirty="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ea typeface="標楷體" panose="03000509000000000000" pitchFamily="65" charset="-120"/>
                <a:cs typeface="新細明體" panose="02020500000000000000" pitchFamily="18" charset="-120"/>
              </a:rPr>
              <a:t>)</a:t>
            </a:r>
            <a:r>
              <a:rPr kumimoji="0" lang="zh-TW" altLang="en-US" b="1" dirty="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b="1"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b="1" dirty="0">
                <a:ea typeface="標楷體" panose="03000509000000000000" pitchFamily="65" charset="-120"/>
                <a:cs typeface="新細明體" panose="02020500000000000000" pitchFamily="18" charset="-120"/>
              </a:rPr>
              <a:t>，比序至「志願序積分」項目時，</a:t>
            </a:r>
            <a:r>
              <a:rPr kumimoji="0" lang="zh-TW" altLang="en-US" b="1"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2957529024"/>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應英科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應日科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96608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51.xml><?xml version="1.0" encoding="utf-8"?>
<p:tagLst xmlns:a="http://schemas.openxmlformats.org/drawingml/2006/main" xmlns:r="http://schemas.openxmlformats.org/officeDocument/2006/relationships" xmlns:p="http://schemas.openxmlformats.org/presentationml/2006/main">
  <p:tag name="AMA" val="2.1"/>
</p:tagLst>
</file>

<file path=ppt/tags/tag52.xml><?xml version="1.0" encoding="utf-8"?>
<p:tagLst xmlns:a="http://schemas.openxmlformats.org/drawingml/2006/main" xmlns:r="http://schemas.openxmlformats.org/officeDocument/2006/relationships" xmlns:p="http://schemas.openxmlformats.org/presentationml/2006/main">
  <p:tag name="AMA" val="2.1"/>
</p:tagLst>
</file>

<file path=ppt/tags/tag53.xml><?xml version="1.0" encoding="utf-8"?>
<p:tagLst xmlns:a="http://schemas.openxmlformats.org/drawingml/2006/main" xmlns:r="http://schemas.openxmlformats.org/officeDocument/2006/relationships" xmlns:p="http://schemas.openxmlformats.org/presentationml/2006/main">
  <p:tag name="AMA" val="2.1"/>
</p:tagLst>
</file>

<file path=ppt/tags/tag54.xml><?xml version="1.0" encoding="utf-8"?>
<p:tagLst xmlns:a="http://schemas.openxmlformats.org/drawingml/2006/main" xmlns:r="http://schemas.openxmlformats.org/officeDocument/2006/relationships" xmlns:p="http://schemas.openxmlformats.org/presentationml/2006/main">
  <p:tag name="AMA" val="2.1"/>
</p:tagLst>
</file>

<file path=ppt/tags/tag55.xml><?xml version="1.0" encoding="utf-8"?>
<p:tagLst xmlns:a="http://schemas.openxmlformats.org/drawingml/2006/main" xmlns:r="http://schemas.openxmlformats.org/officeDocument/2006/relationships" xmlns:p="http://schemas.openxmlformats.org/presentationml/2006/main">
  <p:tag name="AMA" val="2.1"/>
</p:tagLst>
</file>

<file path=ppt/tags/tag56.xml><?xml version="1.0" encoding="utf-8"?>
<p:tagLst xmlns:a="http://schemas.openxmlformats.org/drawingml/2006/main" xmlns:r="http://schemas.openxmlformats.org/officeDocument/2006/relationships" xmlns:p="http://schemas.openxmlformats.org/presentationml/2006/main">
  <p:tag name="AMA" val="2.1"/>
</p:tagLst>
</file>

<file path=ppt/tags/tag57.xml><?xml version="1.0" encoding="utf-8"?>
<p:tagLst xmlns:a="http://schemas.openxmlformats.org/drawingml/2006/main" xmlns:r="http://schemas.openxmlformats.org/officeDocument/2006/relationships" xmlns:p="http://schemas.openxmlformats.org/presentationml/2006/main">
  <p:tag name="AMA" val="2.1"/>
</p:tagLst>
</file>

<file path=ppt/tags/tag58.xml><?xml version="1.0" encoding="utf-8"?>
<p:tagLst xmlns:a="http://schemas.openxmlformats.org/drawingml/2006/main" xmlns:r="http://schemas.openxmlformats.org/officeDocument/2006/relationships" xmlns:p="http://schemas.openxmlformats.org/presentationml/2006/main">
  <p:tag name="AMA" val="2.1"/>
</p:tagLst>
</file>

<file path=ppt/tags/tag59.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60.xml><?xml version="1.0" encoding="utf-8"?>
<p:tagLst xmlns:a="http://schemas.openxmlformats.org/drawingml/2006/main" xmlns:r="http://schemas.openxmlformats.org/officeDocument/2006/relationships" xmlns:p="http://schemas.openxmlformats.org/presentationml/2006/main">
  <p:tag name="AMA" val="2.1"/>
</p:tagLst>
</file>

<file path=ppt/tags/tag61.xml><?xml version="1.0" encoding="utf-8"?>
<p:tagLst xmlns:a="http://schemas.openxmlformats.org/drawingml/2006/main" xmlns:r="http://schemas.openxmlformats.org/officeDocument/2006/relationships" xmlns:p="http://schemas.openxmlformats.org/presentationml/2006/main">
  <p:tag name="AMA" val="2.1"/>
</p:tagLst>
</file>

<file path=ppt/tags/tag62.xml><?xml version="1.0" encoding="utf-8"?>
<p:tagLst xmlns:a="http://schemas.openxmlformats.org/drawingml/2006/main" xmlns:r="http://schemas.openxmlformats.org/officeDocument/2006/relationships" xmlns:p="http://schemas.openxmlformats.org/presentationml/2006/main">
  <p:tag name="AMA" val="2.1"/>
</p:tagLst>
</file>

<file path=ppt/tags/tag63.xml><?xml version="1.0" encoding="utf-8"?>
<p:tagLst xmlns:a="http://schemas.openxmlformats.org/drawingml/2006/main" xmlns:r="http://schemas.openxmlformats.org/officeDocument/2006/relationships" xmlns:p="http://schemas.openxmlformats.org/presentationml/2006/main">
  <p:tag name="AMA" val="2.1"/>
</p:tagLst>
</file>

<file path=ppt/tags/tag64.xml><?xml version="1.0" encoding="utf-8"?>
<p:tagLst xmlns:a="http://schemas.openxmlformats.org/drawingml/2006/main" xmlns:r="http://schemas.openxmlformats.org/officeDocument/2006/relationships" xmlns:p="http://schemas.openxmlformats.org/presentationml/2006/main">
  <p:tag name="AMA" val="2.1"/>
</p:tagLst>
</file>

<file path=ppt/tags/tag65.xml><?xml version="1.0" encoding="utf-8"?>
<p:tagLst xmlns:a="http://schemas.openxmlformats.org/drawingml/2006/main" xmlns:r="http://schemas.openxmlformats.org/officeDocument/2006/relationships" xmlns:p="http://schemas.openxmlformats.org/presentationml/2006/main">
  <p:tag name="AMA" val="2.1"/>
</p:tagLst>
</file>

<file path=ppt/tags/tag66.xml><?xml version="1.0" encoding="utf-8"?>
<p:tagLst xmlns:a="http://schemas.openxmlformats.org/drawingml/2006/main" xmlns:r="http://schemas.openxmlformats.org/officeDocument/2006/relationships" xmlns:p="http://schemas.openxmlformats.org/presentationml/2006/main">
  <p:tag name="AMA" val="2.1"/>
</p:tagLst>
</file>

<file path=ppt/tags/tag67.xml><?xml version="1.0" encoding="utf-8"?>
<p:tagLst xmlns:a="http://schemas.openxmlformats.org/drawingml/2006/main" xmlns:r="http://schemas.openxmlformats.org/officeDocument/2006/relationships" xmlns:p="http://schemas.openxmlformats.org/presentationml/2006/main">
  <p:tag name="AMA" val="2.1"/>
</p:tagLst>
</file>

<file path=ppt/tags/tag68.xml><?xml version="1.0" encoding="utf-8"?>
<p:tagLst xmlns:a="http://schemas.openxmlformats.org/drawingml/2006/main" xmlns:r="http://schemas.openxmlformats.org/officeDocument/2006/relationships" xmlns:p="http://schemas.openxmlformats.org/presentationml/2006/main">
  <p:tag name="AMA" val="2.1"/>
</p:tagLst>
</file>

<file path=ppt/tags/tag69.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70.xml><?xml version="1.0" encoding="utf-8"?>
<p:tagLst xmlns:a="http://schemas.openxmlformats.org/drawingml/2006/main" xmlns:r="http://schemas.openxmlformats.org/officeDocument/2006/relationships" xmlns:p="http://schemas.openxmlformats.org/presentationml/2006/main">
  <p:tag name="AMA" val="2.1"/>
</p:tagLst>
</file>

<file path=ppt/tags/tag71.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17897</TotalTime>
  <Words>9934</Words>
  <Application>Microsoft Office PowerPoint</Application>
  <PresentationFormat>寬螢幕</PresentationFormat>
  <Paragraphs>1615</Paragraphs>
  <Slides>134</Slides>
  <Notes>46</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134</vt:i4>
      </vt:variant>
    </vt:vector>
  </HeadingPairs>
  <TitlesOfParts>
    <vt:vector size="152" baseType="lpstr">
      <vt:lpstr>Arial Unicode MS</vt:lpstr>
      <vt:lpstr>BiauKai</vt:lpstr>
      <vt:lpstr>Cataneo BT</vt:lpstr>
      <vt:lpstr>Gulim</vt:lpstr>
      <vt:lpstr>文鼎中圓</vt:lpstr>
      <vt:lpstr>華康儷特圓</vt:lpstr>
      <vt:lpstr>微軟正黑體</vt:lpstr>
      <vt:lpstr>新細明體</vt:lpstr>
      <vt:lpstr>標楷體</vt:lpstr>
      <vt:lpstr>Arial</vt:lpstr>
      <vt:lpstr>Calibri</vt:lpstr>
      <vt:lpstr>Candara</vt:lpstr>
      <vt:lpstr>Tahoma</vt:lpstr>
      <vt:lpstr>Times New Roman</vt:lpstr>
      <vt:lpstr>Verdana</vt:lpstr>
      <vt:lpstr>Wingdings</vt:lpstr>
      <vt:lpstr>Wingdings 2</vt:lpstr>
      <vt:lpstr>12年國教簡報</vt:lpstr>
      <vt:lpstr>PowerPoint 簡報</vt:lpstr>
      <vt:lpstr>          目次</vt:lpstr>
      <vt:lpstr>PowerPoint 簡報</vt:lpstr>
      <vt:lpstr>114學年度適性入學成果</vt:lpstr>
      <vt:lpstr>114學年度適性入學成果</vt:lpstr>
      <vt:lpstr>114學年度適性入學成果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寫作測驗評量的能力</vt:lpstr>
      <vt:lpstr>答案卷樣式</vt:lpstr>
      <vt:lpstr>PowerPoint 簡報</vt:lpstr>
      <vt:lpstr>PowerPoint 簡報</vt:lpstr>
      <vt:lpstr>PowerPoint 簡報</vt:lpstr>
      <vt:lpstr>PowerPoint 簡報</vt:lpstr>
      <vt:lpstr>PowerPoint 簡報</vt:lpstr>
      <vt:lpstr>PowerPoint 簡報</vt:lpstr>
      <vt:lpstr>五、桃連區主要入學管道</vt:lpstr>
      <vt:lpstr>國中畢業生升學管道圖</vt:lpstr>
      <vt:lpstr>114學年度桃連區適性入學管道</vt:lpstr>
      <vt:lpstr>桃園市完全免試入學管道</vt:lpstr>
      <vt:lpstr>資格、做法</vt:lpstr>
      <vt:lpstr>招生區域與學校</vt:lpstr>
      <vt:lpstr>PowerPoint 簡報</vt:lpstr>
      <vt:lpstr>PowerPoint 簡報</vt:lpstr>
      <vt:lpstr>桃連區115年重要日程表</vt:lpstr>
      <vt:lpstr>PowerPoint 簡報</vt:lpstr>
      <vt:lpstr>專業群科甄選(特色招生)</vt:lpstr>
      <vt:lpstr>PowerPoint 簡報</vt:lpstr>
      <vt:lpstr>PowerPoint 簡報</vt:lpstr>
      <vt:lpstr>PowerPoint 簡報</vt:lpstr>
      <vt:lpstr>六、桃連區免試入學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115年桃連區免試入學-同分超額比序步驟</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1443</cp:revision>
  <cp:lastPrinted>2019-10-04T10:15:06Z</cp:lastPrinted>
  <dcterms:created xsi:type="dcterms:W3CDTF">2012-05-12T02:14:41Z</dcterms:created>
  <dcterms:modified xsi:type="dcterms:W3CDTF">2025-11-06T10:29:54Z</dcterms:modified>
</cp:coreProperties>
</file>