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notesSlides/notesSlide34.xml" ContentType="application/vnd.openxmlformats-officedocument.presentationml.notesSlide+xml"/>
  <Override PartName="/ppt/tags/tag5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39.xml" ContentType="application/vnd.openxmlformats-officedocument.presentationml.notesSlide+xml"/>
  <Override PartName="/ppt/tags/tag6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2.xml" ContentType="application/vnd.openxmlformats-officedocument.presentationml.notesSlide+xml"/>
  <Override PartName="/ppt/tags/tag78.xml" ContentType="application/vnd.openxmlformats-officedocument.presentationml.tags+xml"/>
  <Override PartName="/ppt/notesSlides/notesSlide4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44.xml" ContentType="application/vnd.openxmlformats-officedocument.presentationml.notesSlide+xml"/>
  <Override PartName="/ppt/tags/tag82.xml" ContentType="application/vnd.openxmlformats-officedocument.presentationml.tags+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Lst>
  <p:notesMasterIdLst>
    <p:notesMasterId r:id="rId157"/>
  </p:notesMasterIdLst>
  <p:handoutMasterIdLst>
    <p:handoutMasterId r:id="rId158"/>
  </p:handoutMasterIdLst>
  <p:sldIdLst>
    <p:sldId id="529" r:id="rId3"/>
    <p:sldId id="1606" r:id="rId4"/>
    <p:sldId id="844" r:id="rId5"/>
    <p:sldId id="934" r:id="rId6"/>
    <p:sldId id="972" r:id="rId7"/>
    <p:sldId id="973" r:id="rId8"/>
    <p:sldId id="1610" r:id="rId9"/>
    <p:sldId id="1638" r:id="rId10"/>
    <p:sldId id="653" r:id="rId11"/>
    <p:sldId id="655" r:id="rId12"/>
    <p:sldId id="990" r:id="rId13"/>
    <p:sldId id="992" r:id="rId14"/>
    <p:sldId id="991" r:id="rId15"/>
    <p:sldId id="1583" r:id="rId16"/>
    <p:sldId id="1587" r:id="rId17"/>
    <p:sldId id="1578" r:id="rId18"/>
    <p:sldId id="686" r:id="rId19"/>
    <p:sldId id="687" r:id="rId20"/>
    <p:sldId id="1556" r:id="rId21"/>
    <p:sldId id="1558" r:id="rId22"/>
    <p:sldId id="806" r:id="rId23"/>
    <p:sldId id="1399" r:id="rId24"/>
    <p:sldId id="445" r:id="rId25"/>
    <p:sldId id="803" r:id="rId26"/>
    <p:sldId id="807" r:id="rId27"/>
    <p:sldId id="333" r:id="rId28"/>
    <p:sldId id="334" r:id="rId29"/>
    <p:sldId id="812" r:id="rId30"/>
    <p:sldId id="505" r:id="rId31"/>
    <p:sldId id="1549" r:id="rId32"/>
    <p:sldId id="690" r:id="rId33"/>
    <p:sldId id="344" r:id="rId34"/>
    <p:sldId id="506" r:id="rId35"/>
    <p:sldId id="813" r:id="rId36"/>
    <p:sldId id="814" r:id="rId37"/>
    <p:sldId id="815" r:id="rId38"/>
    <p:sldId id="816" r:id="rId39"/>
    <p:sldId id="1611" r:id="rId40"/>
    <p:sldId id="1612" r:id="rId41"/>
    <p:sldId id="496" r:id="rId42"/>
    <p:sldId id="1605" r:id="rId43"/>
    <p:sldId id="695" r:id="rId44"/>
    <p:sldId id="922" r:id="rId45"/>
    <p:sldId id="697" r:id="rId46"/>
    <p:sldId id="698" r:id="rId47"/>
    <p:sldId id="699" r:id="rId48"/>
    <p:sldId id="1664" r:id="rId49"/>
    <p:sldId id="1665" r:id="rId50"/>
    <p:sldId id="1666" r:id="rId51"/>
    <p:sldId id="1667" r:id="rId52"/>
    <p:sldId id="1668" r:id="rId53"/>
    <p:sldId id="1669" r:id="rId54"/>
    <p:sldId id="1670" r:id="rId55"/>
    <p:sldId id="1671" r:id="rId56"/>
    <p:sldId id="1672" r:id="rId57"/>
    <p:sldId id="1673" r:id="rId58"/>
    <p:sldId id="1674" r:id="rId59"/>
    <p:sldId id="1675" r:id="rId60"/>
    <p:sldId id="1676" r:id="rId61"/>
    <p:sldId id="1677" r:id="rId62"/>
    <p:sldId id="1678" r:id="rId63"/>
    <p:sldId id="1679" r:id="rId64"/>
    <p:sldId id="1680" r:id="rId65"/>
    <p:sldId id="1681" r:id="rId66"/>
    <p:sldId id="1682" r:id="rId67"/>
    <p:sldId id="1683" r:id="rId68"/>
    <p:sldId id="1684" r:id="rId69"/>
    <p:sldId id="694" r:id="rId70"/>
    <p:sldId id="1613" r:id="rId71"/>
    <p:sldId id="1614" r:id="rId72"/>
    <p:sldId id="1615" r:id="rId73"/>
    <p:sldId id="1616" r:id="rId74"/>
    <p:sldId id="431" r:id="rId75"/>
    <p:sldId id="757" r:id="rId76"/>
    <p:sldId id="537" r:id="rId77"/>
    <p:sldId id="849" r:id="rId78"/>
    <p:sldId id="850" r:id="rId79"/>
    <p:sldId id="851" r:id="rId80"/>
    <p:sldId id="861" r:id="rId81"/>
    <p:sldId id="862" r:id="rId82"/>
    <p:sldId id="866" r:id="rId83"/>
    <p:sldId id="867" r:id="rId84"/>
    <p:sldId id="1617" r:id="rId85"/>
    <p:sldId id="1618" r:id="rId86"/>
    <p:sldId id="1619" r:id="rId87"/>
    <p:sldId id="1620" r:id="rId88"/>
    <p:sldId id="877" r:id="rId89"/>
    <p:sldId id="1575" r:id="rId90"/>
    <p:sldId id="1600" r:id="rId91"/>
    <p:sldId id="1621" r:id="rId92"/>
    <p:sldId id="1622" r:id="rId93"/>
    <p:sldId id="1601" r:id="rId94"/>
    <p:sldId id="1602" r:id="rId95"/>
    <p:sldId id="1603" r:id="rId96"/>
    <p:sldId id="1604" r:id="rId97"/>
    <p:sldId id="700" r:id="rId98"/>
    <p:sldId id="1577" r:id="rId99"/>
    <p:sldId id="1647" r:id="rId100"/>
    <p:sldId id="1648" r:id="rId101"/>
    <p:sldId id="1649" r:id="rId102"/>
    <p:sldId id="1568" r:id="rId103"/>
    <p:sldId id="1569" r:id="rId104"/>
    <p:sldId id="1570" r:id="rId105"/>
    <p:sldId id="1550" r:id="rId106"/>
    <p:sldId id="1559" r:id="rId107"/>
    <p:sldId id="1572" r:id="rId108"/>
    <p:sldId id="1551" r:id="rId109"/>
    <p:sldId id="1552" r:id="rId110"/>
    <p:sldId id="1000" r:id="rId111"/>
    <p:sldId id="1553" r:id="rId112"/>
    <p:sldId id="1653" r:id="rId113"/>
    <p:sldId id="1639" r:id="rId114"/>
    <p:sldId id="1640" r:id="rId115"/>
    <p:sldId id="1625" r:id="rId116"/>
    <p:sldId id="1641" r:id="rId117"/>
    <p:sldId id="1644" r:id="rId118"/>
    <p:sldId id="1645" r:id="rId119"/>
    <p:sldId id="1646" r:id="rId120"/>
    <p:sldId id="1628" r:id="rId121"/>
    <p:sldId id="1629" r:id="rId122"/>
    <p:sldId id="1630" r:id="rId123"/>
    <p:sldId id="1631" r:id="rId124"/>
    <p:sldId id="1632" r:id="rId125"/>
    <p:sldId id="1633" r:id="rId126"/>
    <p:sldId id="1634" r:id="rId127"/>
    <p:sldId id="1635" r:id="rId128"/>
    <p:sldId id="1636" r:id="rId129"/>
    <p:sldId id="1637" r:id="rId130"/>
    <p:sldId id="1643" r:id="rId131"/>
    <p:sldId id="1650" r:id="rId132"/>
    <p:sldId id="964" r:id="rId133"/>
    <p:sldId id="1588" r:id="rId134"/>
    <p:sldId id="1598" r:id="rId135"/>
    <p:sldId id="1599" r:id="rId136"/>
    <p:sldId id="1589" r:id="rId137"/>
    <p:sldId id="1652" r:id="rId138"/>
    <p:sldId id="1591" r:id="rId139"/>
    <p:sldId id="1592" r:id="rId140"/>
    <p:sldId id="928" r:id="rId141"/>
    <p:sldId id="1593" r:id="rId142"/>
    <p:sldId id="1594" r:id="rId143"/>
    <p:sldId id="910" r:id="rId144"/>
    <p:sldId id="1595" r:id="rId145"/>
    <p:sldId id="1596" r:id="rId146"/>
    <p:sldId id="1597" r:id="rId147"/>
    <p:sldId id="820" r:id="rId148"/>
    <p:sldId id="975" r:id="rId149"/>
    <p:sldId id="821" r:id="rId150"/>
    <p:sldId id="822" r:id="rId151"/>
    <p:sldId id="1651" r:id="rId152"/>
    <p:sldId id="804" r:id="rId153"/>
    <p:sldId id="634" r:id="rId154"/>
    <p:sldId id="781" r:id="rId155"/>
    <p:sldId id="899" r:id="rId156"/>
  </p:sldIdLst>
  <p:sldSz cx="12192000" cy="6858000"/>
  <p:notesSz cx="6797675" cy="9928225"/>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8" autoAdjust="0"/>
    <p:restoredTop sz="93005" autoAdjust="0"/>
  </p:normalViewPr>
  <p:slideViewPr>
    <p:cSldViewPr>
      <p:cViewPr varScale="1">
        <p:scale>
          <a:sx n="106" d="100"/>
          <a:sy n="106" d="100"/>
        </p:scale>
        <p:origin x="234" y="108"/>
      </p:cViewPr>
      <p:guideLst>
        <p:guide orient="horz" pos="2160"/>
        <p:guide pos="3840"/>
      </p:guideLst>
    </p:cSldViewPr>
  </p:slideViewPr>
  <p:outlineViewPr>
    <p:cViewPr>
      <p:scale>
        <a:sx n="33" d="100"/>
        <a:sy n="33" d="100"/>
      </p:scale>
      <p:origin x="0" y="-2607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4" d="100"/>
        <a:sy n="104" d="100"/>
      </p:scale>
      <p:origin x="0" y="-49243"/>
    </p:cViewPr>
  </p:sorterViewPr>
  <p:notesViewPr>
    <p:cSldViewPr>
      <p:cViewPr varScale="1">
        <p:scale>
          <a:sx n="78" d="100"/>
          <a:sy n="78" d="100"/>
        </p:scale>
        <p:origin x="-3966" y="-90"/>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_rels/viewProps.xml.rels><?xml version="1.0" encoding="UTF-8" standalone="yes"?>
<Relationships xmlns="http://schemas.openxmlformats.org/package/2006/relationships"><Relationship Id="rId3" Type="http://schemas.openxmlformats.org/officeDocument/2006/relationships/slide" Target="slides/slide123.xml"/><Relationship Id="rId2" Type="http://schemas.openxmlformats.org/officeDocument/2006/relationships/slide" Target="slides/slide121.xml"/><Relationship Id="rId1" Type="http://schemas.openxmlformats.org/officeDocument/2006/relationships/slide" Target="slides/slide120.xml"/><Relationship Id="rId5" Type="http://schemas.openxmlformats.org/officeDocument/2006/relationships/slide" Target="slides/slide126.xml"/><Relationship Id="rId4" Type="http://schemas.openxmlformats.org/officeDocument/2006/relationships/slide" Target="slides/slide12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18254976"/>
        <c:axId val="1194695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182549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19469568"/>
        <c:crosses val="autoZero"/>
        <c:auto val="1"/>
        <c:lblAlgn val="ctr"/>
        <c:lblOffset val="100"/>
        <c:noMultiLvlLbl val="0"/>
      </c:catAx>
      <c:valAx>
        <c:axId val="119469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18254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dgm:spPr/>
      <dgm:t>
        <a:bodyPr/>
        <a:lstStyle/>
        <a:p>
          <a:endParaRPr lang="zh-TW" altLang="en-US"/>
        </a:p>
      </dgm:t>
    </dgm:pt>
    <dgm:pt modelId="{D571822E-360D-43D3-86E3-A75DAD1CD3A5}" type="pres">
      <dgm:prSet presAssocID="{5697CCAE-7FCF-4B4E-8D15-84A209426511}" presName="connector2" presStyleLbl="sibTrans2D1" presStyleIdx="1" presStyleCnt="3"/>
      <dgm:spPr/>
      <dgm:t>
        <a:bodyPr/>
        <a:lstStyle/>
        <a:p>
          <a:endParaRPr lang="zh-TW" altLang="en-US"/>
        </a:p>
      </dgm:t>
    </dgm:pt>
    <dgm:pt modelId="{68271545-1811-4712-A500-FC0FC419A452}" type="pres">
      <dgm:prSet presAssocID="{87D56500-3079-486D-8BCF-126CAA0E949C}" presName="connector3" presStyleLbl="sibTrans2D1" presStyleIdx="2" presStyleCnt="3"/>
      <dgm:spPr/>
      <dgm:t>
        <a:bodyPr/>
        <a:lstStyle/>
        <a:p>
          <a:endParaRPr lang="zh-TW" altLang="en-US"/>
        </a:p>
      </dgm:t>
    </dgm:pt>
  </dgm:ptLst>
  <dgm:cxnLst>
    <dgm:cxn modelId="{2B202EE1-FD52-4379-8D4E-571D2A6FF42B}" type="presOf" srcId="{1C1AFDA2-63C7-4AD0-89A0-B98A32F6C7A6}" destId="{49DBCEC0-B24F-4704-9997-AE88600187D9}" srcOrd="2" destOrd="0" presId="urn:microsoft.com/office/officeart/2005/8/layout/gear1"/>
    <dgm:cxn modelId="{9AEE56C5-CD70-4133-A5B5-D0A8929A37AE}" type="presOf" srcId="{1C1AFDA2-63C7-4AD0-89A0-B98A32F6C7A6}" destId="{6C90B0CC-3B31-499A-B891-8189C81B71A3}" srcOrd="1"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A0A5F1A5-E06E-4CC0-A40E-A8D043F8C124}" type="presOf" srcId="{B4FB02AD-08B9-409B-B0FF-73FE9AEBAFF7}" destId="{EA14BC18-6F9A-4AEC-A8EC-D16895436963}" srcOrd="0"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B0F3A58F-7CDE-4789-B625-108C8219B242}" type="presOf" srcId="{A9872E36-200C-414B-A98E-56A74450DCF3}" destId="{8D0BA86D-5344-4DC3-82C6-410D35DC4E59}" srcOrd="1"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6825C5FC-2462-4BB5-98A2-E27118EB0EE9}" type="presOf" srcId="{A9872E36-200C-414B-A98E-56A74450DCF3}" destId="{767314A7-65DB-40E8-B560-D548B2553B85}" srcOrd="2"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FFD7140D-B355-4CA9-A967-80E25BC145F3}" type="presOf" srcId="{A9872E36-200C-414B-A98E-56A74450DCF3}" destId="{FF1FAC84-064E-49BA-9CD8-6DBD84D94F14}"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custLinFactNeighborX="-898" custLinFactNeighborY="-15188"/>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custLinFactNeighborY="619"/>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0E74D474-E1F1-462B-B318-AA574FF5B72E}" type="presOf" srcId="{F9E79064-68C8-483E-A861-C4EFA5F54ACA}" destId="{7595E15C-553B-471B-9ADC-ED155AB191E3}" srcOrd="0"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70A32AA7-D510-469F-8DB0-D681A5236FAA}" type="presOf" srcId="{163E3733-E3DE-4603-B81D-A07920279013}" destId="{2DBDCC4B-9364-4C26-897D-9D5279936C4A}" srcOrd="1"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BDBC1887-A515-476B-A110-D7DC8E45B2B4}" type="presOf" srcId="{163E3733-E3DE-4603-B81D-A07920279013}" destId="{3FA2D15B-CF76-4202-AA22-9C6B1404492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B0DBCE13-AB09-4A29-B70A-02676696CE97}" srcId="{F9E79064-68C8-483E-A861-C4EFA5F54ACA}" destId="{A7112B98-6EF3-4FE7-BF3D-C59D1B368008}" srcOrd="0" destOrd="0" parTransId="{D565FFC9-7E5F-4E16-B5CB-8356BB01A266}" sibTransId="{C5566B29-EA1D-499F-BCA4-71D0AE10D7B6}"/>
    <dgm:cxn modelId="{7ED3AEC2-6491-4A5D-B141-A441A72A3FE0}" type="presOf" srcId="{B2B8C07D-43F5-4C65-A23A-D2D80650E3E0}" destId="{D9475630-C8AD-44A0-9DDF-60B3D2C6E705}"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BDFC8821-F185-4FC2-B66E-7882515045B3}" type="presOf" srcId="{B2B8C07D-43F5-4C65-A23A-D2D80650E3E0}" destId="{6AB11538-AE62-4BBD-9767-0683C1A64A5B}" srcOrd="0"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B3015D0F-1479-4118-9721-19C63375687C}" type="presOf" srcId="{A7112B98-6EF3-4FE7-BF3D-C59D1B368008}" destId="{CD18A5EF-14CC-4D99-B9B5-ADC491578342}" srcOrd="0"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2A65B5A1-BB6C-471C-B3E7-28BF9AE5C540}" type="presOf" srcId="{827B186F-5B46-468C-AF55-E024DAAFAA39}" destId="{7946C596-4121-4021-BADA-B7DCCC57B3BE}" srcOrd="0" destOrd="0" presId="urn:microsoft.com/office/officeart/2005/8/layout/matrix1"/>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24AF1BD1-829D-4895-ABC1-3C3826106667}" srcId="{C0BA452B-58F9-4D08-9C12-EE745668566A}" destId="{82089FB6-1069-40A4-A70D-663009CAC143}" srcOrd="1" destOrd="0" parTransId="{30E778EF-CB4F-4134-807F-3F99E87F8A13}" sibTransId="{273D7343-E26D-48D8-B684-5E4ACA35AC45}"/>
    <dgm:cxn modelId="{87D4FEEE-CC21-4C22-87C8-4DCFCB83206E}" srcId="{B625F2EB-10E5-4149-8948-148379F6CACA}" destId="{19249124-F0DD-4A7E-A6ED-2EC7309F368E}" srcOrd="0" destOrd="0" parTransId="{7F6AF54F-00ED-444A-B0F9-39340F8718BE}" sibTransId="{10AC73A9-FE8C-49C0-8B57-082B3D964D3F}"/>
    <dgm:cxn modelId="{02369C00-6CA1-4661-8A80-ACF9695B9077}" type="presOf" srcId="{5ACA794B-7619-4EA6-A915-1A29521C5590}" destId="{413D0A37-9639-43F8-AAA7-6563C960F0FF}"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22F9D0C8-7D05-4DF6-8506-FE1A94E27170}" type="presOf" srcId="{C0BA452B-58F9-4D08-9C12-EE745668566A}" destId="{09D89B46-01BD-4CE7-8FF2-34FB9ACC1234}" srcOrd="0" destOrd="0" presId="urn:microsoft.com/office/officeart/2005/8/layout/vList6"/>
    <dgm:cxn modelId="{F5AB19F6-40B1-41F4-98C2-D99A8DD54211}" type="presOf" srcId="{19249124-F0DD-4A7E-A6ED-2EC7309F368E}" destId="{3F539567-1F23-4E76-A758-5A862BB9EFFC}"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D1D7725-2D7A-4317-8DA3-AA370157CFF1}" type="presOf" srcId="{205E4696-CE36-40FB-8726-EC24909286A6}" destId="{4E63D85C-3837-4D2B-B9A0-FCAAE26FC636}"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lvl="0" algn="ctr" defTabSz="1422400">
            <a:lnSpc>
              <a:spcPct val="90000"/>
            </a:lnSpc>
            <a:spcBef>
              <a:spcPct val="0"/>
            </a:spcBef>
            <a:spcAft>
              <a:spcPct val="35000"/>
            </a:spcAft>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67.wmf"/><Relationship Id="rId1" Type="http://schemas.openxmlformats.org/officeDocument/2006/relationships/image" Target="../media/image68.wmf"/><Relationship Id="rId5" Type="http://schemas.openxmlformats.org/officeDocument/2006/relationships/image" Target="../media/image73.wmf"/><Relationship Id="rId4"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2024/11/27</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5629"/>
            <a:ext cx="5441950" cy="4467939"/>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extLst>
      <p:ext uri="{BB962C8B-B14F-4D97-AF65-F5344CB8AC3E}">
        <p14:creationId xmlns:p14="http://schemas.microsoft.com/office/powerpoint/2010/main" val="203087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19</a:t>
            </a:fld>
            <a:endParaRPr lang="en-US" altLang="zh-TW"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20</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5630"/>
            <a:ext cx="5441950" cy="4469527"/>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21</a:t>
            </a:fld>
            <a:endParaRPr lang="en-US" altLang="zh-TW"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23</a:t>
            </a:fld>
            <a:endParaRPr lang="en-US"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25</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26</a:t>
            </a:fld>
            <a:endParaRPr lang="en-US" altLang="zh-TW"/>
          </a:p>
        </p:txBody>
      </p:sp>
      <p:sp>
        <p:nvSpPr>
          <p:cNvPr id="41987"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26</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26</a:t>
            </a:fld>
            <a:endParaRPr kumimoji="0" lang="en-US" altLang="zh-TW"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27</a:t>
            </a:fld>
            <a:endParaRPr lang="en-US" altLang="zh-TW"/>
          </a:p>
        </p:txBody>
      </p:sp>
      <p:sp>
        <p:nvSpPr>
          <p:cNvPr id="44035"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27</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27</a:t>
            </a:fld>
            <a:endParaRPr kumimoji="0" lang="en-US" altLang="zh-TW"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28</a:t>
            </a:fld>
            <a:endParaRPr lang="en-US" altLang="zh-TW" sz="12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29</a:t>
            </a:fld>
            <a:endParaRPr lang="en-US"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7396"/>
            <a:ext cx="4271962"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31</a:t>
            </a:fld>
            <a:endParaRPr lang="en-US" altLang="zh-TW" sz="12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32</a:t>
            </a:fld>
            <a:endParaRPr lang="en-US"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33</a:t>
            </a:fld>
            <a:endParaRPr lang="en-US"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34</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35</a:t>
            </a:fld>
            <a:endParaRPr kumimoji="0" lang="en-US" altLang="zh-TW"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36</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37</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38</a:t>
            </a:fld>
            <a:endParaRPr lang="en-US" altLang="zh-TW"/>
          </a:p>
        </p:txBody>
      </p:sp>
    </p:spTree>
    <p:extLst>
      <p:ext uri="{BB962C8B-B14F-4D97-AF65-F5344CB8AC3E}">
        <p14:creationId xmlns:p14="http://schemas.microsoft.com/office/powerpoint/2010/main" val="1637294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39</a:t>
            </a:fld>
            <a:endParaRPr kumimoji="0" lang="zh-TW" altLang="en-US" sz="1200"/>
          </a:p>
        </p:txBody>
      </p:sp>
    </p:spTree>
    <p:extLst>
      <p:ext uri="{BB962C8B-B14F-4D97-AF65-F5344CB8AC3E}">
        <p14:creationId xmlns:p14="http://schemas.microsoft.com/office/powerpoint/2010/main" val="425737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42</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9538" y="741363"/>
            <a:ext cx="6578600" cy="37020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2D815A6-E4DA-45BA-ABBE-AE60D11417C9}" type="slidenum">
              <a:rPr kumimoji="1" lang="zh-TW" altLang="en-US"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632611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74</a:t>
            </a:fld>
            <a:endParaRPr kumimoji="0" lang="zh-TW"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5630"/>
            <a:ext cx="5438775" cy="4469527"/>
          </a:xfrm>
          <a:noFill/>
          <a:ln/>
        </p:spPr>
        <p:txBody>
          <a:bodyPr lIns="88221" tIns="44111" rIns="88221" bIns="44111"/>
          <a:lstStyle/>
          <a:p>
            <a:endParaRPr lang="zh-TW"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96</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97</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97</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98</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DE07E0-C9C4-43B0-A8E8-BE8B57E28E01}" type="slidenum">
              <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zh-TW"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65030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101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5630"/>
            <a:ext cx="5438775" cy="4469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9670"/>
            <a:ext cx="2947988"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108</a:t>
            </a:fld>
            <a:endParaRPr kumimoji="0" lang="en-US" altLang="zh-TW"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112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5629"/>
            <a:ext cx="5435600" cy="4467939"/>
          </a:xfrm>
          <a:noFill/>
          <a:ln/>
        </p:spPr>
        <p:txBody>
          <a:bodyPr lIns="91419" tIns="45709" rIns="91419" bIns="45709"/>
          <a:lstStyle/>
          <a:p>
            <a:pPr eaLnBrk="1" hangingPunct="1"/>
            <a:endParaRPr lang="zh-TW" altLang="en-US"/>
          </a:p>
        </p:txBody>
      </p:sp>
    </p:spTree>
    <p:extLst>
      <p:ext uri="{BB962C8B-B14F-4D97-AF65-F5344CB8AC3E}">
        <p14:creationId xmlns:p14="http://schemas.microsoft.com/office/powerpoint/2010/main" val="2874559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32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78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142875" y="768350"/>
            <a:ext cx="6821488" cy="3836988"/>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094EB6A5-F5CE-42C2-B342-4CB5B36674C5}"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125</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140244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142875" y="768350"/>
            <a:ext cx="6821488" cy="3836988"/>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11EB6DDB-28E7-4CE6-813B-EB098644F616}"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128</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4043432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7218"/>
            <a:ext cx="5441950" cy="4467939"/>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129</a:t>
            </a:fld>
            <a:endParaRPr lang="en-US" altLang="zh-TW"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9492"/>
            <a:ext cx="7891462" cy="3059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5630"/>
            <a:ext cx="5438775" cy="4469527"/>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152</a:t>
            </a:fld>
            <a:endParaRPr kumimoji="0" lang="en-US" altLang="zh-TW"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9670"/>
            <a:ext cx="2946400" cy="495379"/>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153</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5630"/>
            <a:ext cx="5438775" cy="4469527"/>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153</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endParaRPr lang="zh-TW" altLang="en-US"/>
          </a:p>
        </p:txBody>
      </p:sp>
    </p:spTree>
    <p:extLst>
      <p:ext uri="{BB962C8B-B14F-4D97-AF65-F5344CB8AC3E}">
        <p14:creationId xmlns:p14="http://schemas.microsoft.com/office/powerpoint/2010/main" val="4319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pPr/>
              <a:t>2024/11/27</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lvl1pPr>
              <a:defRPr sz="4800">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defRPr>
            </a:lvl1pPr>
          </a:lstStyle>
          <a:p>
            <a:r>
              <a:rPr lang="zh-TW" altLang="en-US" dirty="0"/>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lumMod val="75000"/>
                    <a:lumOff val="25000"/>
                  </a:schemeClr>
                </a:solidFill>
                <a:latin typeface="華康新特明體" panose="02020909000000000000" pitchFamily="49" charset="-120"/>
                <a:ea typeface="華康新特明體" panose="02020909000000000000" pitchFamily="49"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Tree>
    <p:extLst>
      <p:ext uri="{BB962C8B-B14F-4D97-AF65-F5344CB8AC3E}">
        <p14:creationId xmlns:p14="http://schemas.microsoft.com/office/powerpoint/2010/main" val="105282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1055019" cy="1143000"/>
          </a:xfrm>
        </p:spPr>
        <p:txBody>
          <a:bodyPr/>
          <a:lstStyle>
            <a:lvl1pPr>
              <a:defRPr>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華康新特明體" panose="02020909000000000000" pitchFamily="49" charset="-120"/>
                <a:ea typeface="華康新特明體" panose="02020909000000000000" pitchFamily="49" charset="-120"/>
              </a:defRPr>
            </a:lvl1pPr>
            <a:lvl2pPr>
              <a:defRPr>
                <a:latin typeface="華康新特明體" panose="02020909000000000000" pitchFamily="49" charset="-120"/>
                <a:ea typeface="華康新特明體" panose="02020909000000000000" pitchFamily="49" charset="-120"/>
              </a:defRPr>
            </a:lvl2pPr>
            <a:lvl3pPr>
              <a:defRPr>
                <a:latin typeface="華康新特明體" panose="02020909000000000000" pitchFamily="49" charset="-120"/>
                <a:ea typeface="華康新特明體" panose="02020909000000000000" pitchFamily="49" charset="-120"/>
              </a:defRPr>
            </a:lvl3pPr>
            <a:lvl4pPr>
              <a:defRPr>
                <a:latin typeface="華康新特明體" panose="02020909000000000000" pitchFamily="49" charset="-120"/>
                <a:ea typeface="華康新特明體" panose="02020909000000000000" pitchFamily="49" charset="-120"/>
              </a:defRPr>
            </a:lvl4pPr>
            <a:lvl5pPr>
              <a:defRPr>
                <a:latin typeface="華康新特明體" panose="02020909000000000000" pitchFamily="49" charset="-120"/>
                <a:ea typeface="華康新特明體" panose="02020909000000000000" pitchFamily="49"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E9C4DC28-CBBA-4E1B-8C28-088836EA454F}" type="datetime1">
              <a:rPr lang="zh-TW" altLang="en-US" smtClean="0"/>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Tree>
    <p:extLst>
      <p:ext uri="{BB962C8B-B14F-4D97-AF65-F5344CB8AC3E}">
        <p14:creationId xmlns:p14="http://schemas.microsoft.com/office/powerpoint/2010/main" val="3653437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9389" y="2132857"/>
            <a:ext cx="10363200" cy="1362075"/>
          </a:xfrm>
        </p:spPr>
        <p:txBody>
          <a:bodyPr anchor="t"/>
          <a:lstStyle>
            <a:lvl1pPr algn="ctr">
              <a:defRPr sz="4400" b="0" cap="a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defRPr>
            </a:lvl1pPr>
          </a:lstStyle>
          <a:p>
            <a:r>
              <a:rPr lang="zh-TW" altLang="en-US" dirty="0"/>
              <a:t>按一下以編輯母片標題樣式</a:t>
            </a:r>
          </a:p>
        </p:txBody>
      </p:sp>
      <p:sp>
        <p:nvSpPr>
          <p:cNvPr id="3" name="文字版面配置區 2"/>
          <p:cNvSpPr>
            <a:spLocks noGrp="1"/>
          </p:cNvSpPr>
          <p:nvPr>
            <p:ph type="body" idx="1"/>
          </p:nvPr>
        </p:nvSpPr>
        <p:spPr>
          <a:xfrm>
            <a:off x="974625" y="3573017"/>
            <a:ext cx="10363200" cy="1500187"/>
          </a:xfrm>
        </p:spPr>
        <p:txBody>
          <a:bodyPr anchor="t"/>
          <a:lstStyle>
            <a:lvl1pPr marL="0" indent="0" algn="ctr">
              <a:buNone/>
              <a:defRPr sz="2800">
                <a:solidFill>
                  <a:schemeClr val="tx1">
                    <a:lumMod val="50000"/>
                    <a:lumOff val="50000"/>
                  </a:schemeClr>
                </a:solidFill>
                <a:latin typeface="華康新特明體" panose="02020909000000000000" pitchFamily="49" charset="-120"/>
                <a:ea typeface="華康新特明體" panose="02020909000000000000" pitchFamily="49"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A812416-145E-43C3-81DC-FB536CCC40B9}" type="datetime1">
              <a:rPr lang="zh-TW" altLang="en-US" smtClean="0"/>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3C3CBB0-511D-40C9-8A05-9F610B2C029C}" type="slidenum">
              <a:rPr lang="zh-TW" altLang="en-US"/>
              <a:pPr>
                <a:defRPr/>
              </a:pPr>
              <a:t>‹#›</a:t>
            </a:fld>
            <a:endParaRPr lang="zh-TW" altLang="en-US"/>
          </a:p>
        </p:txBody>
      </p:sp>
      <p:pic>
        <p:nvPicPr>
          <p:cNvPr id="7" name="Picture 2" descr="http://case.ntu.edu.tw/CASEDU/wordpress/wp-content/uploads/2014/12/1201.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417" t="-6176" r="-11254" b="12841"/>
          <a:stretch/>
        </p:blipFill>
        <p:spPr>
          <a:xfrm>
            <a:off x="5623047" y="1124744"/>
            <a:ext cx="1055885" cy="792000"/>
          </a:xfrm>
          <a:prstGeom prst="ellipse">
            <a:avLst/>
          </a:prstGeom>
          <a:ln w="63500" cap="rnd">
            <a:solidFill>
              <a:schemeClr val="bg1"/>
            </a:solidFill>
          </a:ln>
          <a:effectLst>
            <a:glow>
              <a:schemeClr val="accent1">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031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20DD857F-3612-4D70-B2B0-7A8586BCCAC0}" type="datetime1">
              <a:rPr lang="zh-TW" altLang="en-US" smtClean="0"/>
              <a:t>2024/11/27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5029B25-0FCB-4202-9B80-896BC79FE662}" type="slidenum">
              <a:rPr lang="zh-TW" altLang="en-US"/>
              <a:pPr>
                <a:defRPr/>
              </a:pPr>
              <a:t>‹#›</a:t>
            </a:fld>
            <a:endParaRPr lang="zh-TW" altLang="en-US"/>
          </a:p>
        </p:txBody>
      </p:sp>
    </p:spTree>
    <p:extLst>
      <p:ext uri="{BB962C8B-B14F-4D97-AF65-F5344CB8AC3E}">
        <p14:creationId xmlns:p14="http://schemas.microsoft.com/office/powerpoint/2010/main" val="2344644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FB8A1D28-FDCA-4658-A21A-E9F02736E3A0}" type="datetime1">
              <a:rPr lang="zh-TW" altLang="en-US" smtClean="0"/>
              <a:t>2024/11/27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a:xfrm>
            <a:off x="8758425" y="6356351"/>
            <a:ext cx="2844800" cy="365125"/>
          </a:xfrm>
        </p:spPr>
        <p:txBody>
          <a:bodyPr/>
          <a:lstStyle>
            <a:lvl1pPr>
              <a:defRPr/>
            </a:lvl1pPr>
          </a:lstStyle>
          <a:p>
            <a:pPr>
              <a:defRPr/>
            </a:pPr>
            <a:fld id="{1055FE0F-1009-4F9E-B9EA-3E2B3AD525D6}" type="slidenum">
              <a:rPr lang="zh-TW" altLang="en-US"/>
              <a:pPr>
                <a:defRPr/>
              </a:pPr>
              <a:t>‹#›</a:t>
            </a:fld>
            <a:endParaRPr lang="zh-TW" altLang="en-US"/>
          </a:p>
        </p:txBody>
      </p:sp>
    </p:spTree>
    <p:extLst>
      <p:ext uri="{BB962C8B-B14F-4D97-AF65-F5344CB8AC3E}">
        <p14:creationId xmlns:p14="http://schemas.microsoft.com/office/powerpoint/2010/main" val="1663566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210CADE2-5BB5-47E7-9A65-6CEC854881B8}" type="datetime1">
              <a:rPr lang="zh-TW" altLang="en-US" smtClean="0"/>
              <a:t>2024/11/27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5D0DCACF-9AB4-4939-83DB-091BEB9C2FD4}" type="slidenum">
              <a:rPr lang="zh-TW" altLang="en-US"/>
              <a:pPr>
                <a:defRPr/>
              </a:pPr>
              <a:t>‹#›</a:t>
            </a:fld>
            <a:endParaRPr lang="zh-TW" altLang="en-US"/>
          </a:p>
        </p:txBody>
      </p:sp>
    </p:spTree>
    <p:extLst>
      <p:ext uri="{BB962C8B-B14F-4D97-AF65-F5344CB8AC3E}">
        <p14:creationId xmlns:p14="http://schemas.microsoft.com/office/powerpoint/2010/main" val="349739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4049181-41E8-4566-9287-5687E05E10F6}" type="datetime1">
              <a:rPr lang="zh-TW" altLang="en-US" smtClean="0"/>
              <a:t>2024/11/27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D694ECCF-A8D6-4E12-8EF0-35A8D61F9201}" type="slidenum">
              <a:rPr lang="zh-TW" altLang="en-US"/>
              <a:pPr>
                <a:defRPr/>
              </a:pPr>
              <a:t>‹#›</a:t>
            </a:fld>
            <a:endParaRPr lang="zh-TW" altLang="en-US"/>
          </a:p>
        </p:txBody>
      </p:sp>
    </p:spTree>
    <p:extLst>
      <p:ext uri="{BB962C8B-B14F-4D97-AF65-F5344CB8AC3E}">
        <p14:creationId xmlns:p14="http://schemas.microsoft.com/office/powerpoint/2010/main" val="2765083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930D5BC-1904-45CC-87F8-62A8EEF49383}" type="datetime1">
              <a:rPr lang="zh-TW" altLang="en-US" smtClean="0"/>
              <a:t>2024/11/27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33DDF1A-2449-41A9-B51F-E1A7CEAA8C72}" type="slidenum">
              <a:rPr lang="zh-TW" altLang="en-US"/>
              <a:pPr>
                <a:defRPr/>
              </a:pPr>
              <a:t>‹#›</a:t>
            </a:fld>
            <a:endParaRPr lang="zh-TW" altLang="en-US"/>
          </a:p>
        </p:txBody>
      </p:sp>
    </p:spTree>
    <p:extLst>
      <p:ext uri="{BB962C8B-B14F-4D97-AF65-F5344CB8AC3E}">
        <p14:creationId xmlns:p14="http://schemas.microsoft.com/office/powerpoint/2010/main" val="293710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B5B3155-697B-4278-A17C-700F1ED5D8C0}" type="datetime1">
              <a:rPr lang="zh-TW" altLang="en-US" smtClean="0"/>
              <a:t>2024/11/27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AC5953D-09D1-4A8B-86DB-A4E670F30C64}" type="slidenum">
              <a:rPr lang="zh-TW" altLang="en-US"/>
              <a:pPr>
                <a:defRPr/>
              </a:pPr>
              <a:t>‹#›</a:t>
            </a:fld>
            <a:endParaRPr lang="zh-TW" altLang="en-US"/>
          </a:p>
        </p:txBody>
      </p:sp>
    </p:spTree>
    <p:extLst>
      <p:ext uri="{BB962C8B-B14F-4D97-AF65-F5344CB8AC3E}">
        <p14:creationId xmlns:p14="http://schemas.microsoft.com/office/powerpoint/2010/main" val="188578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AAC6425-2EFF-4AE1-BF20-B6E20B721466}" type="datetime1">
              <a:rPr lang="zh-TW" altLang="en-US" smtClean="0"/>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8D7E5DB-2BE7-43ED-89DB-644CDA2797FE}" type="slidenum">
              <a:rPr lang="zh-TW" altLang="en-US"/>
              <a:pPr>
                <a:defRPr/>
              </a:pPr>
              <a:t>‹#›</a:t>
            </a:fld>
            <a:endParaRPr lang="zh-TW" altLang="en-US"/>
          </a:p>
        </p:txBody>
      </p:sp>
    </p:spTree>
    <p:extLst>
      <p:ext uri="{BB962C8B-B14F-4D97-AF65-F5344CB8AC3E}">
        <p14:creationId xmlns:p14="http://schemas.microsoft.com/office/powerpoint/2010/main" val="3745742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759F0DC-3576-496B-96D2-4B5B845306CF}" type="datetime1">
              <a:rPr lang="zh-TW" altLang="en-US" smtClean="0"/>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26A077A-5AC2-43CB-ACD2-74FF5599C0AB}" type="slidenum">
              <a:rPr lang="zh-TW" altLang="en-US"/>
              <a:pPr>
                <a:defRPr/>
              </a:pPr>
              <a:t>‹#›</a:t>
            </a:fld>
            <a:endParaRPr lang="zh-TW" altLang="en-US"/>
          </a:p>
        </p:txBody>
      </p:sp>
    </p:spTree>
    <p:extLst>
      <p:ext uri="{BB962C8B-B14F-4D97-AF65-F5344CB8AC3E}">
        <p14:creationId xmlns:p14="http://schemas.microsoft.com/office/powerpoint/2010/main" val="3730122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3" name="表格版面配置區 2"/>
          <p:cNvSpPr>
            <a:spLocks noGrp="1"/>
          </p:cNvSpPr>
          <p:nvPr>
            <p:ph type="tbl" idx="1"/>
          </p:nvPr>
        </p:nvSpPr>
        <p:spPr>
          <a:xfrm>
            <a:off x="609600" y="1600206"/>
            <a:ext cx="10972800" cy="4525963"/>
          </a:xfrm>
        </p:spPr>
        <p:txBody>
          <a:bodyPr rtlCol="0">
            <a:normAutofit/>
          </a:bodyPr>
          <a:lstStyle>
            <a:lvl1pPr>
              <a:defRPr>
                <a:latin typeface="微軟正黑體" panose="020B0604030504040204" pitchFamily="34" charset="-120"/>
                <a:ea typeface="微軟正黑體" panose="020B0604030504040204" pitchFamily="34" charset="-120"/>
              </a:defRPr>
            </a:lvl1pPr>
          </a:lstStyle>
          <a:p>
            <a:pPr lvl="0"/>
            <a:endParaRPr lang="zh-TW" altLang="en-US" noProof="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A0091C80-D15C-43B1-942E-6735681ACCAC}" type="datetime1">
              <a:rPr lang="zh-TW" altLang="en-US" smtClean="0"/>
              <a:t>2024/11/27</a:t>
            </a:fld>
            <a:endParaRPr lang="en-US" altLang="zh-TW" dirty="0"/>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en-US" altLang="zh-TW" dirty="0"/>
          </a:p>
        </p:txBody>
      </p:sp>
      <p:sp>
        <p:nvSpPr>
          <p:cNvPr id="6" name="Slide Number Placeholder 6"/>
          <p:cNvSpPr>
            <a:spLocks noGrp="1"/>
          </p:cNvSpPr>
          <p:nvPr>
            <p:ph type="sldNum" sz="quarter" idx="12"/>
          </p:nvPr>
        </p:nvSpPr>
        <p:spPr/>
        <p:txBody>
          <a:bodyPr/>
          <a:lstStyle>
            <a:lvl1pPr eaLnBrk="0" hangingPunct="0">
              <a:defRPr kumimoji="1">
                <a:latin typeface="Arial" pitchFamily="34" charset="0"/>
              </a:defRPr>
            </a:lvl1pPr>
          </a:lstStyle>
          <a:p>
            <a:pPr>
              <a:defRPr/>
            </a:pPr>
            <a:fld id="{B7FFADA6-F038-4F8F-964A-13937FB84C50}" type="slidenum">
              <a:rPr lang="en-US" altLang="zh-TW"/>
              <a:pPr>
                <a:defRPr/>
              </a:pPr>
              <a:t>‹#›</a:t>
            </a:fld>
            <a:endParaRPr lang="en-US" altLang="zh-TW" dirty="0"/>
          </a:p>
        </p:txBody>
      </p:sp>
    </p:spTree>
    <p:extLst>
      <p:ext uri="{BB962C8B-B14F-4D97-AF65-F5344CB8AC3E}">
        <p14:creationId xmlns:p14="http://schemas.microsoft.com/office/powerpoint/2010/main" val="2511555244"/>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2024/11/27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2024/11/27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2024/11/27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2024/11/27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2024/11/27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2024/11/27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2024/11/27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2024/11/27</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E94896D0-380E-C2DC-1FE0-B75D79D399F1}"/>
              </a:ext>
            </a:extLst>
          </p:cNvPr>
          <p:cNvGrpSpPr/>
          <p:nvPr userDrawn="1"/>
        </p:nvGrpSpPr>
        <p:grpSpPr>
          <a:xfrm>
            <a:off x="0" y="6042997"/>
            <a:ext cx="12201867" cy="815003"/>
            <a:chOff x="-9867" y="6093296"/>
            <a:chExt cx="12201867" cy="815003"/>
          </a:xfrm>
        </p:grpSpPr>
        <p:sp>
          <p:nvSpPr>
            <p:cNvPr id="2" name="等腰三角形 4">
              <a:extLst>
                <a:ext uri="{FF2B5EF4-FFF2-40B4-BE49-F238E27FC236}">
                  <a16:creationId xmlns:a16="http://schemas.microsoft.com/office/drawing/2014/main" id="{126C428A-B02F-1E7C-0CDC-628CCAFD6AB8}"/>
                </a:ext>
              </a:extLst>
            </p:cNvPr>
            <p:cNvSpPr/>
            <p:nvPr/>
          </p:nvSpPr>
          <p:spPr>
            <a:xfrm flipH="1">
              <a:off x="1715161" y="6176463"/>
              <a:ext cx="5266529" cy="731836"/>
            </a:xfrm>
            <a:custGeom>
              <a:avLst/>
              <a:gdLst>
                <a:gd name="connsiteX0" fmla="*/ 0 w 5059551"/>
                <a:gd name="connsiteY0" fmla="*/ 777394 h 777394"/>
                <a:gd name="connsiteX1" fmla="*/ 2529776 w 5059551"/>
                <a:gd name="connsiteY1" fmla="*/ 0 h 777394"/>
                <a:gd name="connsiteX2" fmla="*/ 5059551 w 5059551"/>
                <a:gd name="connsiteY2" fmla="*/ 777394 h 777394"/>
                <a:gd name="connsiteX3" fmla="*/ 0 w 5059551"/>
                <a:gd name="connsiteY3"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5059551 w 5059551"/>
                <a:gd name="connsiteY3" fmla="*/ 777394 h 777394"/>
                <a:gd name="connsiteX4" fmla="*/ 0 w 5059551"/>
                <a:gd name="connsiteY4"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3813329 w 5059551"/>
                <a:gd name="connsiteY3" fmla="*/ 324129 h 777394"/>
                <a:gd name="connsiteX4" fmla="*/ 5059551 w 5059551"/>
                <a:gd name="connsiteY4" fmla="*/ 777394 h 777394"/>
                <a:gd name="connsiteX5" fmla="*/ 0 w 5059551"/>
                <a:gd name="connsiteY5"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3953110 w 5059551"/>
                <a:gd name="connsiteY3" fmla="*/ 295008 h 777394"/>
                <a:gd name="connsiteX4" fmla="*/ 5059551 w 5059551"/>
                <a:gd name="connsiteY4" fmla="*/ 777394 h 777394"/>
                <a:gd name="connsiteX5" fmla="*/ 0 w 5059551"/>
                <a:gd name="connsiteY5" fmla="*/ 777394 h 777394"/>
                <a:gd name="connsiteX0" fmla="*/ 0 w 5059551"/>
                <a:gd name="connsiteY0" fmla="*/ 777394 h 777394"/>
                <a:gd name="connsiteX1" fmla="*/ 1460350 w 5059551"/>
                <a:gd name="connsiteY1" fmla="*/ 434788 h 777394"/>
                <a:gd name="connsiteX2" fmla="*/ 2483182 w 5059551"/>
                <a:gd name="connsiteY2" fmla="*/ 0 h 777394"/>
                <a:gd name="connsiteX3" fmla="*/ 3953110 w 5059551"/>
                <a:gd name="connsiteY3" fmla="*/ 295008 h 777394"/>
                <a:gd name="connsiteX4" fmla="*/ 5059551 w 5059551"/>
                <a:gd name="connsiteY4" fmla="*/ 777394 h 777394"/>
                <a:gd name="connsiteX5" fmla="*/ 0 w 5059551"/>
                <a:gd name="connsiteY5" fmla="*/ 777394 h 777394"/>
                <a:gd name="connsiteX0" fmla="*/ 0 w 5059551"/>
                <a:gd name="connsiteY0" fmla="*/ 785532 h 785532"/>
                <a:gd name="connsiteX1" fmla="*/ 1460350 w 5059551"/>
                <a:gd name="connsiteY1" fmla="*/ 442926 h 785532"/>
                <a:gd name="connsiteX2" fmla="*/ 2483182 w 5059551"/>
                <a:gd name="connsiteY2" fmla="*/ 8138 h 785532"/>
                <a:gd name="connsiteX3" fmla="*/ 3108600 w 5059551"/>
                <a:gd name="connsiteY3" fmla="*/ 198310 h 785532"/>
                <a:gd name="connsiteX4" fmla="*/ 3953110 w 5059551"/>
                <a:gd name="connsiteY4" fmla="*/ 303146 h 785532"/>
                <a:gd name="connsiteX5" fmla="*/ 5059551 w 5059551"/>
                <a:gd name="connsiteY5" fmla="*/ 785532 h 785532"/>
                <a:gd name="connsiteX6" fmla="*/ 0 w 5059551"/>
                <a:gd name="connsiteY6" fmla="*/ 785532 h 785532"/>
                <a:gd name="connsiteX0" fmla="*/ 0 w 5059551"/>
                <a:gd name="connsiteY0" fmla="*/ 768733 h 768733"/>
                <a:gd name="connsiteX1" fmla="*/ 1460350 w 5059551"/>
                <a:gd name="connsiteY1" fmla="*/ 426127 h 768733"/>
                <a:gd name="connsiteX2" fmla="*/ 2407467 w 5059551"/>
                <a:gd name="connsiteY2" fmla="*/ 8812 h 768733"/>
                <a:gd name="connsiteX3" fmla="*/ 3108600 w 5059551"/>
                <a:gd name="connsiteY3" fmla="*/ 181511 h 768733"/>
                <a:gd name="connsiteX4" fmla="*/ 3953110 w 5059551"/>
                <a:gd name="connsiteY4" fmla="*/ 286347 h 768733"/>
                <a:gd name="connsiteX5" fmla="*/ 5059551 w 5059551"/>
                <a:gd name="connsiteY5" fmla="*/ 768733 h 768733"/>
                <a:gd name="connsiteX6" fmla="*/ 0 w 5059551"/>
                <a:gd name="connsiteY6" fmla="*/ 768733 h 768733"/>
                <a:gd name="connsiteX0" fmla="*/ 0 w 5059551"/>
                <a:gd name="connsiteY0" fmla="*/ 763159 h 763159"/>
                <a:gd name="connsiteX1" fmla="*/ 1460350 w 5059551"/>
                <a:gd name="connsiteY1" fmla="*/ 420553 h 763159"/>
                <a:gd name="connsiteX2" fmla="*/ 2372522 w 5059551"/>
                <a:gd name="connsiteY2" fmla="*/ 9062 h 763159"/>
                <a:gd name="connsiteX3" fmla="*/ 3108600 w 5059551"/>
                <a:gd name="connsiteY3" fmla="*/ 175937 h 763159"/>
                <a:gd name="connsiteX4" fmla="*/ 3953110 w 5059551"/>
                <a:gd name="connsiteY4" fmla="*/ 280773 h 763159"/>
                <a:gd name="connsiteX5" fmla="*/ 5059551 w 5059551"/>
                <a:gd name="connsiteY5" fmla="*/ 763159 h 763159"/>
                <a:gd name="connsiteX6" fmla="*/ 0 w 5059551"/>
                <a:gd name="connsiteY6" fmla="*/ 763159 h 763159"/>
                <a:gd name="connsiteX0" fmla="*/ 0 w 5059551"/>
                <a:gd name="connsiteY0" fmla="*/ 763159 h 763159"/>
                <a:gd name="connsiteX1" fmla="*/ 1460350 w 5059551"/>
                <a:gd name="connsiteY1" fmla="*/ 420553 h 763159"/>
                <a:gd name="connsiteX2" fmla="*/ 1876792 w 5059551"/>
                <a:gd name="connsiteY2" fmla="*/ 19393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9393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3495 w 5059551"/>
                <a:gd name="connsiteY2" fmla="*/ 158987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18549 w 5059551"/>
                <a:gd name="connsiteY2" fmla="*/ 199756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238999"/>
                <a:gd name="connsiteY0" fmla="*/ 763159 h 763159"/>
                <a:gd name="connsiteX1" fmla="*/ 1419581 w 5238999"/>
                <a:gd name="connsiteY1" fmla="*/ 467147 h 763159"/>
                <a:gd name="connsiteX2" fmla="*/ 1818549 w 5238999"/>
                <a:gd name="connsiteY2" fmla="*/ 199756 h 763159"/>
                <a:gd name="connsiteX3" fmla="*/ 2372522 w 5238999"/>
                <a:gd name="connsiteY3" fmla="*/ 9062 h 763159"/>
                <a:gd name="connsiteX4" fmla="*/ 3108600 w 5238999"/>
                <a:gd name="connsiteY4" fmla="*/ 175937 h 763159"/>
                <a:gd name="connsiteX5" fmla="*/ 3953110 w 5238999"/>
                <a:gd name="connsiteY5" fmla="*/ 280773 h 763159"/>
                <a:gd name="connsiteX6" fmla="*/ 4101638 w 5238999"/>
                <a:gd name="connsiteY6" fmla="*/ 357010 h 763159"/>
                <a:gd name="connsiteX7" fmla="*/ 5059551 w 5238999"/>
                <a:gd name="connsiteY7" fmla="*/ 763159 h 763159"/>
                <a:gd name="connsiteX8" fmla="*/ 0 w 5238999"/>
                <a:gd name="connsiteY8" fmla="*/ 763159 h 763159"/>
                <a:gd name="connsiteX0" fmla="*/ 0 w 5238999"/>
                <a:gd name="connsiteY0" fmla="*/ 763159 h 763159"/>
                <a:gd name="connsiteX1" fmla="*/ 1419581 w 5238999"/>
                <a:gd name="connsiteY1" fmla="*/ 467147 h 763159"/>
                <a:gd name="connsiteX2" fmla="*/ 1818549 w 5238999"/>
                <a:gd name="connsiteY2" fmla="*/ 199756 h 763159"/>
                <a:gd name="connsiteX3" fmla="*/ 1964155 w 5238999"/>
                <a:gd name="connsiteY3" fmla="*/ 153163 h 763159"/>
                <a:gd name="connsiteX4" fmla="*/ 2372522 w 5238999"/>
                <a:gd name="connsiteY4" fmla="*/ 9062 h 763159"/>
                <a:gd name="connsiteX5" fmla="*/ 3108600 w 5238999"/>
                <a:gd name="connsiteY5" fmla="*/ 175937 h 763159"/>
                <a:gd name="connsiteX6" fmla="*/ 3953110 w 5238999"/>
                <a:gd name="connsiteY6" fmla="*/ 280773 h 763159"/>
                <a:gd name="connsiteX7" fmla="*/ 4101638 w 5238999"/>
                <a:gd name="connsiteY7" fmla="*/ 357010 h 763159"/>
                <a:gd name="connsiteX8" fmla="*/ 5059551 w 5238999"/>
                <a:gd name="connsiteY8" fmla="*/ 763159 h 763159"/>
                <a:gd name="connsiteX9" fmla="*/ 0 w 5238999"/>
                <a:gd name="connsiteY9" fmla="*/ 763159 h 763159"/>
                <a:gd name="connsiteX0" fmla="*/ 0 w 5238999"/>
                <a:gd name="connsiteY0" fmla="*/ 763159 h 763159"/>
                <a:gd name="connsiteX1" fmla="*/ 1419581 w 5238999"/>
                <a:gd name="connsiteY1" fmla="*/ 467147 h 763159"/>
                <a:gd name="connsiteX2" fmla="*/ 1777780 w 5238999"/>
                <a:gd name="connsiteY2" fmla="*/ 211404 h 763159"/>
                <a:gd name="connsiteX3" fmla="*/ 1964155 w 5238999"/>
                <a:gd name="connsiteY3" fmla="*/ 153163 h 763159"/>
                <a:gd name="connsiteX4" fmla="*/ 2372522 w 5238999"/>
                <a:gd name="connsiteY4" fmla="*/ 9062 h 763159"/>
                <a:gd name="connsiteX5" fmla="*/ 3108600 w 5238999"/>
                <a:gd name="connsiteY5" fmla="*/ 175937 h 763159"/>
                <a:gd name="connsiteX6" fmla="*/ 3953110 w 5238999"/>
                <a:gd name="connsiteY6" fmla="*/ 280773 h 763159"/>
                <a:gd name="connsiteX7" fmla="*/ 4101638 w 5238999"/>
                <a:gd name="connsiteY7" fmla="*/ 357010 h 763159"/>
                <a:gd name="connsiteX8" fmla="*/ 5059551 w 5238999"/>
                <a:gd name="connsiteY8" fmla="*/ 763159 h 763159"/>
                <a:gd name="connsiteX9" fmla="*/ 0 w 523899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953110 w 5243389"/>
                <a:gd name="connsiteY6" fmla="*/ 280773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298246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222531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193410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784208 w 5243389"/>
                <a:gd name="connsiteY6" fmla="*/ 193410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85532 h 785532"/>
                <a:gd name="connsiteX1" fmla="*/ 1419581 w 5243389"/>
                <a:gd name="connsiteY1" fmla="*/ 489520 h 785532"/>
                <a:gd name="connsiteX2" fmla="*/ 1777780 w 5243389"/>
                <a:gd name="connsiteY2" fmla="*/ 233777 h 785532"/>
                <a:gd name="connsiteX3" fmla="*/ 1964155 w 5243389"/>
                <a:gd name="connsiteY3" fmla="*/ 175536 h 785532"/>
                <a:gd name="connsiteX4" fmla="*/ 2372522 w 5243389"/>
                <a:gd name="connsiteY4" fmla="*/ 8138 h 785532"/>
                <a:gd name="connsiteX5" fmla="*/ 3108600 w 5243389"/>
                <a:gd name="connsiteY5" fmla="*/ 198310 h 785532"/>
                <a:gd name="connsiteX6" fmla="*/ 3784208 w 5243389"/>
                <a:gd name="connsiteY6" fmla="*/ 215783 h 785532"/>
                <a:gd name="connsiteX7" fmla="*/ 4148231 w 5243389"/>
                <a:gd name="connsiteY7" fmla="*/ 379383 h 785532"/>
                <a:gd name="connsiteX8" fmla="*/ 5059551 w 5243389"/>
                <a:gd name="connsiteY8" fmla="*/ 785532 h 785532"/>
                <a:gd name="connsiteX9" fmla="*/ 0 w 5243389"/>
                <a:gd name="connsiteY9" fmla="*/ 785532 h 785532"/>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84208 w 5243389"/>
                <a:gd name="connsiteY6" fmla="*/ 260995 h 830744"/>
                <a:gd name="connsiteX7" fmla="*/ 4148231 w 5243389"/>
                <a:gd name="connsiteY7" fmla="*/ 424595 h 830744"/>
                <a:gd name="connsiteX8" fmla="*/ 5059551 w 5243389"/>
                <a:gd name="connsiteY8" fmla="*/ 830744 h 830744"/>
                <a:gd name="connsiteX9" fmla="*/ 0 w 5243389"/>
                <a:gd name="connsiteY9" fmla="*/ 830744 h 830744"/>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00638 w 5243389"/>
                <a:gd name="connsiteY6" fmla="*/ 322351 h 830744"/>
                <a:gd name="connsiteX7" fmla="*/ 4148231 w 5243389"/>
                <a:gd name="connsiteY7" fmla="*/ 424595 h 830744"/>
                <a:gd name="connsiteX8" fmla="*/ 5059551 w 5243389"/>
                <a:gd name="connsiteY8" fmla="*/ 830744 h 830744"/>
                <a:gd name="connsiteX9" fmla="*/ 0 w 5243389"/>
                <a:gd name="connsiteY9" fmla="*/ 830744 h 830744"/>
                <a:gd name="connsiteX0" fmla="*/ 0 w 5243389"/>
                <a:gd name="connsiteY0" fmla="*/ 833604 h 833604"/>
                <a:gd name="connsiteX1" fmla="*/ 1419581 w 5243389"/>
                <a:gd name="connsiteY1" fmla="*/ 537592 h 833604"/>
                <a:gd name="connsiteX2" fmla="*/ 1777780 w 5243389"/>
                <a:gd name="connsiteY2" fmla="*/ 281849 h 833604"/>
                <a:gd name="connsiteX3" fmla="*/ 1964155 w 5243389"/>
                <a:gd name="connsiteY3" fmla="*/ 223608 h 833604"/>
                <a:gd name="connsiteX4" fmla="*/ 2419116 w 5243389"/>
                <a:gd name="connsiteY4" fmla="*/ 9617 h 833604"/>
                <a:gd name="connsiteX5" fmla="*/ 3055418 w 5243389"/>
                <a:gd name="connsiteY5" fmla="*/ 164574 h 833604"/>
                <a:gd name="connsiteX6" fmla="*/ 3700638 w 5243389"/>
                <a:gd name="connsiteY6" fmla="*/ 325211 h 833604"/>
                <a:gd name="connsiteX7" fmla="*/ 4148231 w 5243389"/>
                <a:gd name="connsiteY7" fmla="*/ 427455 h 833604"/>
                <a:gd name="connsiteX8" fmla="*/ 5059551 w 5243389"/>
                <a:gd name="connsiteY8" fmla="*/ 833604 h 833604"/>
                <a:gd name="connsiteX9" fmla="*/ 0 w 5243389"/>
                <a:gd name="connsiteY9" fmla="*/ 833604 h 833604"/>
                <a:gd name="connsiteX0" fmla="*/ 0 w 5243389"/>
                <a:gd name="connsiteY0" fmla="*/ 846607 h 846607"/>
                <a:gd name="connsiteX1" fmla="*/ 1419581 w 5243389"/>
                <a:gd name="connsiteY1" fmla="*/ 550595 h 846607"/>
                <a:gd name="connsiteX2" fmla="*/ 1777780 w 5243389"/>
                <a:gd name="connsiteY2" fmla="*/ 294852 h 846607"/>
                <a:gd name="connsiteX3" fmla="*/ 1964155 w 5243389"/>
                <a:gd name="connsiteY3" fmla="*/ 236611 h 846607"/>
                <a:gd name="connsiteX4" fmla="*/ 2525478 w 5243389"/>
                <a:gd name="connsiteY4" fmla="*/ 8986 h 846607"/>
                <a:gd name="connsiteX5" fmla="*/ 3055418 w 5243389"/>
                <a:gd name="connsiteY5" fmla="*/ 177577 h 846607"/>
                <a:gd name="connsiteX6" fmla="*/ 3700638 w 5243389"/>
                <a:gd name="connsiteY6" fmla="*/ 338214 h 846607"/>
                <a:gd name="connsiteX7" fmla="*/ 4148231 w 5243389"/>
                <a:gd name="connsiteY7" fmla="*/ 440458 h 846607"/>
                <a:gd name="connsiteX8" fmla="*/ 5059551 w 5243389"/>
                <a:gd name="connsiteY8" fmla="*/ 846607 h 846607"/>
                <a:gd name="connsiteX9" fmla="*/ 0 w 5243389"/>
                <a:gd name="connsiteY9" fmla="*/ 846607 h 846607"/>
                <a:gd name="connsiteX0" fmla="*/ 0 w 5243389"/>
                <a:gd name="connsiteY0" fmla="*/ 847238 h 847238"/>
                <a:gd name="connsiteX1" fmla="*/ 1419581 w 5243389"/>
                <a:gd name="connsiteY1" fmla="*/ 551226 h 847238"/>
                <a:gd name="connsiteX2" fmla="*/ 1777780 w 5243389"/>
                <a:gd name="connsiteY2" fmla="*/ 295483 h 847238"/>
                <a:gd name="connsiteX3" fmla="*/ 1964155 w 5243389"/>
                <a:gd name="connsiteY3" fmla="*/ 237242 h 847238"/>
                <a:gd name="connsiteX4" fmla="*/ 2525478 w 5243389"/>
                <a:gd name="connsiteY4" fmla="*/ 9617 h 847238"/>
                <a:gd name="connsiteX5" fmla="*/ 3116197 w 5243389"/>
                <a:gd name="connsiteY5" fmla="*/ 164573 h 847238"/>
                <a:gd name="connsiteX6" fmla="*/ 3700638 w 5243389"/>
                <a:gd name="connsiteY6" fmla="*/ 338845 h 847238"/>
                <a:gd name="connsiteX7" fmla="*/ 4148231 w 5243389"/>
                <a:gd name="connsiteY7" fmla="*/ 441089 h 847238"/>
                <a:gd name="connsiteX8" fmla="*/ 5059551 w 5243389"/>
                <a:gd name="connsiteY8" fmla="*/ 847238 h 847238"/>
                <a:gd name="connsiteX9" fmla="*/ 0 w 5243389"/>
                <a:gd name="connsiteY9" fmla="*/ 847238 h 847238"/>
                <a:gd name="connsiteX0" fmla="*/ 0 w 5243389"/>
                <a:gd name="connsiteY0" fmla="*/ 847238 h 847238"/>
                <a:gd name="connsiteX1" fmla="*/ 1419581 w 5243389"/>
                <a:gd name="connsiteY1" fmla="*/ 551226 h 847238"/>
                <a:gd name="connsiteX2" fmla="*/ 1777780 w 5243389"/>
                <a:gd name="connsiteY2" fmla="*/ 295483 h 847238"/>
                <a:gd name="connsiteX3" fmla="*/ 2093308 w 5243389"/>
                <a:gd name="connsiteY3" fmla="*/ 189522 h 847238"/>
                <a:gd name="connsiteX4" fmla="*/ 2525478 w 5243389"/>
                <a:gd name="connsiteY4" fmla="*/ 9617 h 847238"/>
                <a:gd name="connsiteX5" fmla="*/ 3116197 w 5243389"/>
                <a:gd name="connsiteY5" fmla="*/ 164573 h 847238"/>
                <a:gd name="connsiteX6" fmla="*/ 3700638 w 5243389"/>
                <a:gd name="connsiteY6" fmla="*/ 338845 h 847238"/>
                <a:gd name="connsiteX7" fmla="*/ 4148231 w 5243389"/>
                <a:gd name="connsiteY7" fmla="*/ 441089 h 847238"/>
                <a:gd name="connsiteX8" fmla="*/ 5059551 w 5243389"/>
                <a:gd name="connsiteY8" fmla="*/ 847238 h 847238"/>
                <a:gd name="connsiteX9" fmla="*/ 0 w 5243389"/>
                <a:gd name="connsiteY9" fmla="*/ 847238 h 847238"/>
                <a:gd name="connsiteX0" fmla="*/ 0 w 5243389"/>
                <a:gd name="connsiteY0" fmla="*/ 860241 h 860241"/>
                <a:gd name="connsiteX1" fmla="*/ 1419581 w 5243389"/>
                <a:gd name="connsiteY1" fmla="*/ 564229 h 860241"/>
                <a:gd name="connsiteX2" fmla="*/ 1777780 w 5243389"/>
                <a:gd name="connsiteY2" fmla="*/ 308486 h 860241"/>
                <a:gd name="connsiteX3" fmla="*/ 2093308 w 5243389"/>
                <a:gd name="connsiteY3" fmla="*/ 202525 h 860241"/>
                <a:gd name="connsiteX4" fmla="*/ 2593853 w 5243389"/>
                <a:gd name="connsiteY4" fmla="*/ 8986 h 860241"/>
                <a:gd name="connsiteX5" fmla="*/ 3116197 w 5243389"/>
                <a:gd name="connsiteY5" fmla="*/ 177576 h 860241"/>
                <a:gd name="connsiteX6" fmla="*/ 3700638 w 5243389"/>
                <a:gd name="connsiteY6" fmla="*/ 351848 h 860241"/>
                <a:gd name="connsiteX7" fmla="*/ 4148231 w 5243389"/>
                <a:gd name="connsiteY7" fmla="*/ 454092 h 860241"/>
                <a:gd name="connsiteX8" fmla="*/ 5059551 w 5243389"/>
                <a:gd name="connsiteY8" fmla="*/ 860241 h 860241"/>
                <a:gd name="connsiteX9" fmla="*/ 0 w 5243389"/>
                <a:gd name="connsiteY9" fmla="*/ 860241 h 860241"/>
                <a:gd name="connsiteX0" fmla="*/ 0 w 5243389"/>
                <a:gd name="connsiteY0" fmla="*/ 860241 h 860241"/>
                <a:gd name="connsiteX1" fmla="*/ 1419581 w 5243389"/>
                <a:gd name="connsiteY1" fmla="*/ 564229 h 860241"/>
                <a:gd name="connsiteX2" fmla="*/ 1792974 w 5243389"/>
                <a:gd name="connsiteY2" fmla="*/ 349390 h 860241"/>
                <a:gd name="connsiteX3" fmla="*/ 2093308 w 5243389"/>
                <a:gd name="connsiteY3" fmla="*/ 202525 h 860241"/>
                <a:gd name="connsiteX4" fmla="*/ 2593853 w 5243389"/>
                <a:gd name="connsiteY4" fmla="*/ 8986 h 860241"/>
                <a:gd name="connsiteX5" fmla="*/ 3116197 w 5243389"/>
                <a:gd name="connsiteY5" fmla="*/ 177576 h 860241"/>
                <a:gd name="connsiteX6" fmla="*/ 3700638 w 5243389"/>
                <a:gd name="connsiteY6" fmla="*/ 351848 h 860241"/>
                <a:gd name="connsiteX7" fmla="*/ 4148231 w 5243389"/>
                <a:gd name="connsiteY7" fmla="*/ 454092 h 860241"/>
                <a:gd name="connsiteX8" fmla="*/ 5059551 w 5243389"/>
                <a:gd name="connsiteY8" fmla="*/ 860241 h 860241"/>
                <a:gd name="connsiteX9" fmla="*/ 0 w 5243389"/>
                <a:gd name="connsiteY9" fmla="*/ 860241 h 860241"/>
                <a:gd name="connsiteX0" fmla="*/ 0 w 5243389"/>
                <a:gd name="connsiteY0" fmla="*/ 860241 h 860241"/>
                <a:gd name="connsiteX1" fmla="*/ 1419581 w 5243389"/>
                <a:gd name="connsiteY1" fmla="*/ 564229 h 860241"/>
                <a:gd name="connsiteX2" fmla="*/ 1792974 w 5243389"/>
                <a:gd name="connsiteY2" fmla="*/ 349390 h 860241"/>
                <a:gd name="connsiteX3" fmla="*/ 2093308 w 5243389"/>
                <a:gd name="connsiteY3" fmla="*/ 222977 h 860241"/>
                <a:gd name="connsiteX4" fmla="*/ 2593853 w 5243389"/>
                <a:gd name="connsiteY4" fmla="*/ 8986 h 860241"/>
                <a:gd name="connsiteX5" fmla="*/ 3116197 w 5243389"/>
                <a:gd name="connsiteY5" fmla="*/ 177576 h 860241"/>
                <a:gd name="connsiteX6" fmla="*/ 3700638 w 5243389"/>
                <a:gd name="connsiteY6" fmla="*/ 351848 h 860241"/>
                <a:gd name="connsiteX7" fmla="*/ 4148231 w 5243389"/>
                <a:gd name="connsiteY7" fmla="*/ 454092 h 860241"/>
                <a:gd name="connsiteX8" fmla="*/ 5059551 w 5243389"/>
                <a:gd name="connsiteY8" fmla="*/ 860241 h 860241"/>
                <a:gd name="connsiteX9" fmla="*/ 0 w 5243389"/>
                <a:gd name="connsiteY9" fmla="*/ 860241 h 860241"/>
                <a:gd name="connsiteX0" fmla="*/ 0 w 5243389"/>
                <a:gd name="connsiteY0" fmla="*/ 863419 h 863419"/>
                <a:gd name="connsiteX1" fmla="*/ 1419581 w 5243389"/>
                <a:gd name="connsiteY1" fmla="*/ 567407 h 863419"/>
                <a:gd name="connsiteX2" fmla="*/ 1792974 w 5243389"/>
                <a:gd name="connsiteY2" fmla="*/ 352568 h 863419"/>
                <a:gd name="connsiteX3" fmla="*/ 2093308 w 5243389"/>
                <a:gd name="connsiteY3" fmla="*/ 226155 h 863419"/>
                <a:gd name="connsiteX4" fmla="*/ 2593853 w 5243389"/>
                <a:gd name="connsiteY4" fmla="*/ 12164 h 863419"/>
                <a:gd name="connsiteX5" fmla="*/ 3063015 w 5243389"/>
                <a:gd name="connsiteY5" fmla="*/ 126215 h 863419"/>
                <a:gd name="connsiteX6" fmla="*/ 3700638 w 5243389"/>
                <a:gd name="connsiteY6" fmla="*/ 355026 h 863419"/>
                <a:gd name="connsiteX7" fmla="*/ 4148231 w 5243389"/>
                <a:gd name="connsiteY7" fmla="*/ 457270 h 863419"/>
                <a:gd name="connsiteX8" fmla="*/ 5059551 w 5243389"/>
                <a:gd name="connsiteY8" fmla="*/ 863419 h 863419"/>
                <a:gd name="connsiteX9" fmla="*/ 0 w 5243389"/>
                <a:gd name="connsiteY9" fmla="*/ 863419 h 863419"/>
                <a:gd name="connsiteX0" fmla="*/ 0 w 5243389"/>
                <a:gd name="connsiteY0" fmla="*/ 863419 h 863419"/>
                <a:gd name="connsiteX1" fmla="*/ 1419581 w 5243389"/>
                <a:gd name="connsiteY1" fmla="*/ 567407 h 863419"/>
                <a:gd name="connsiteX2" fmla="*/ 1792974 w 5243389"/>
                <a:gd name="connsiteY2" fmla="*/ 352568 h 863419"/>
                <a:gd name="connsiteX3" fmla="*/ 2207267 w 5243389"/>
                <a:gd name="connsiteY3" fmla="*/ 205704 h 863419"/>
                <a:gd name="connsiteX4" fmla="*/ 2593853 w 5243389"/>
                <a:gd name="connsiteY4" fmla="*/ 12164 h 863419"/>
                <a:gd name="connsiteX5" fmla="*/ 3063015 w 5243389"/>
                <a:gd name="connsiteY5" fmla="*/ 126215 h 863419"/>
                <a:gd name="connsiteX6" fmla="*/ 3700638 w 5243389"/>
                <a:gd name="connsiteY6" fmla="*/ 355026 h 863419"/>
                <a:gd name="connsiteX7" fmla="*/ 4148231 w 5243389"/>
                <a:gd name="connsiteY7" fmla="*/ 457270 h 863419"/>
                <a:gd name="connsiteX8" fmla="*/ 5059551 w 5243389"/>
                <a:gd name="connsiteY8" fmla="*/ 863419 h 863419"/>
                <a:gd name="connsiteX9" fmla="*/ 0 w 5243389"/>
                <a:gd name="connsiteY9" fmla="*/ 863419 h 863419"/>
                <a:gd name="connsiteX0" fmla="*/ 0 w 5243389"/>
                <a:gd name="connsiteY0" fmla="*/ 908267 h 908267"/>
                <a:gd name="connsiteX1" fmla="*/ 1419581 w 5243389"/>
                <a:gd name="connsiteY1" fmla="*/ 612255 h 908267"/>
                <a:gd name="connsiteX2" fmla="*/ 1792974 w 5243389"/>
                <a:gd name="connsiteY2" fmla="*/ 397416 h 908267"/>
                <a:gd name="connsiteX3" fmla="*/ 2207267 w 5243389"/>
                <a:gd name="connsiteY3" fmla="*/ 250552 h 908267"/>
                <a:gd name="connsiteX4" fmla="*/ 2677423 w 5243389"/>
                <a:gd name="connsiteY4" fmla="*/ 9291 h 908267"/>
                <a:gd name="connsiteX5" fmla="*/ 3063015 w 5243389"/>
                <a:gd name="connsiteY5" fmla="*/ 171063 h 908267"/>
                <a:gd name="connsiteX6" fmla="*/ 3700638 w 5243389"/>
                <a:gd name="connsiteY6" fmla="*/ 399874 h 908267"/>
                <a:gd name="connsiteX7" fmla="*/ 4148231 w 5243389"/>
                <a:gd name="connsiteY7" fmla="*/ 502118 h 908267"/>
                <a:gd name="connsiteX8" fmla="*/ 5059551 w 5243389"/>
                <a:gd name="connsiteY8" fmla="*/ 908267 h 908267"/>
                <a:gd name="connsiteX9" fmla="*/ 0 w 5243389"/>
                <a:gd name="connsiteY9" fmla="*/ 908267 h 908267"/>
                <a:gd name="connsiteX0" fmla="*/ 0 w 5243389"/>
                <a:gd name="connsiteY0" fmla="*/ 909318 h 909318"/>
                <a:gd name="connsiteX1" fmla="*/ 1419581 w 5243389"/>
                <a:gd name="connsiteY1" fmla="*/ 613306 h 909318"/>
                <a:gd name="connsiteX2" fmla="*/ 1792974 w 5243389"/>
                <a:gd name="connsiteY2" fmla="*/ 398467 h 909318"/>
                <a:gd name="connsiteX3" fmla="*/ 2207267 w 5243389"/>
                <a:gd name="connsiteY3" fmla="*/ 251603 h 909318"/>
                <a:gd name="connsiteX4" fmla="*/ 2677423 w 5243389"/>
                <a:gd name="connsiteY4" fmla="*/ 10342 h 909318"/>
                <a:gd name="connsiteX5" fmla="*/ 3108600 w 5243389"/>
                <a:gd name="connsiteY5" fmla="*/ 151662 h 909318"/>
                <a:gd name="connsiteX6" fmla="*/ 3700638 w 5243389"/>
                <a:gd name="connsiteY6" fmla="*/ 400925 h 909318"/>
                <a:gd name="connsiteX7" fmla="*/ 4148231 w 5243389"/>
                <a:gd name="connsiteY7" fmla="*/ 503169 h 909318"/>
                <a:gd name="connsiteX8" fmla="*/ 5059551 w 5243389"/>
                <a:gd name="connsiteY8" fmla="*/ 909318 h 909318"/>
                <a:gd name="connsiteX9" fmla="*/ 0 w 5243389"/>
                <a:gd name="connsiteY9" fmla="*/ 909318 h 909318"/>
                <a:gd name="connsiteX0" fmla="*/ 0 w 5243389"/>
                <a:gd name="connsiteY0" fmla="*/ 909318 h 909318"/>
                <a:gd name="connsiteX1" fmla="*/ 1419581 w 5243389"/>
                <a:gd name="connsiteY1" fmla="*/ 613306 h 909318"/>
                <a:gd name="connsiteX2" fmla="*/ 1792974 w 5243389"/>
                <a:gd name="connsiteY2" fmla="*/ 398467 h 909318"/>
                <a:gd name="connsiteX3" fmla="*/ 2207267 w 5243389"/>
                <a:gd name="connsiteY3" fmla="*/ 251603 h 909318"/>
                <a:gd name="connsiteX4" fmla="*/ 2677423 w 5243389"/>
                <a:gd name="connsiteY4" fmla="*/ 10342 h 909318"/>
                <a:gd name="connsiteX5" fmla="*/ 3108600 w 5243389"/>
                <a:gd name="connsiteY5" fmla="*/ 151662 h 909318"/>
                <a:gd name="connsiteX6" fmla="*/ 3647457 w 5243389"/>
                <a:gd name="connsiteY6" fmla="*/ 407742 h 909318"/>
                <a:gd name="connsiteX7" fmla="*/ 4148231 w 5243389"/>
                <a:gd name="connsiteY7" fmla="*/ 503169 h 909318"/>
                <a:gd name="connsiteX8" fmla="*/ 5059551 w 5243389"/>
                <a:gd name="connsiteY8" fmla="*/ 909318 h 909318"/>
                <a:gd name="connsiteX9" fmla="*/ 0 w 5243389"/>
                <a:gd name="connsiteY9" fmla="*/ 909318 h 909318"/>
                <a:gd name="connsiteX0" fmla="*/ 0 w 5243389"/>
                <a:gd name="connsiteY0" fmla="*/ 906693 h 906693"/>
                <a:gd name="connsiteX1" fmla="*/ 1419581 w 5243389"/>
                <a:gd name="connsiteY1" fmla="*/ 610681 h 906693"/>
                <a:gd name="connsiteX2" fmla="*/ 1792974 w 5243389"/>
                <a:gd name="connsiteY2" fmla="*/ 395842 h 906693"/>
                <a:gd name="connsiteX3" fmla="*/ 2207267 w 5243389"/>
                <a:gd name="connsiteY3" fmla="*/ 248978 h 906693"/>
                <a:gd name="connsiteX4" fmla="*/ 2677423 w 5243389"/>
                <a:gd name="connsiteY4" fmla="*/ 7717 h 906693"/>
                <a:gd name="connsiteX5" fmla="*/ 3085807 w 5243389"/>
                <a:gd name="connsiteY5" fmla="*/ 210392 h 906693"/>
                <a:gd name="connsiteX6" fmla="*/ 3647457 w 5243389"/>
                <a:gd name="connsiteY6" fmla="*/ 405117 h 906693"/>
                <a:gd name="connsiteX7" fmla="*/ 4148231 w 5243389"/>
                <a:gd name="connsiteY7" fmla="*/ 500544 h 906693"/>
                <a:gd name="connsiteX8" fmla="*/ 5059551 w 5243389"/>
                <a:gd name="connsiteY8" fmla="*/ 906693 h 906693"/>
                <a:gd name="connsiteX9" fmla="*/ 0 w 5243389"/>
                <a:gd name="connsiteY9" fmla="*/ 906693 h 906693"/>
                <a:gd name="connsiteX0" fmla="*/ 0 w 5243389"/>
                <a:gd name="connsiteY0" fmla="*/ 946473 h 946473"/>
                <a:gd name="connsiteX1" fmla="*/ 1419581 w 5243389"/>
                <a:gd name="connsiteY1" fmla="*/ 650461 h 946473"/>
                <a:gd name="connsiteX2" fmla="*/ 1792974 w 5243389"/>
                <a:gd name="connsiteY2" fmla="*/ 435622 h 946473"/>
                <a:gd name="connsiteX3" fmla="*/ 2207267 w 5243389"/>
                <a:gd name="connsiteY3" fmla="*/ 288758 h 946473"/>
                <a:gd name="connsiteX4" fmla="*/ 2753396 w 5243389"/>
                <a:gd name="connsiteY4" fmla="*/ 6593 h 946473"/>
                <a:gd name="connsiteX5" fmla="*/ 3085807 w 5243389"/>
                <a:gd name="connsiteY5" fmla="*/ 250172 h 946473"/>
                <a:gd name="connsiteX6" fmla="*/ 3647457 w 5243389"/>
                <a:gd name="connsiteY6" fmla="*/ 444897 h 946473"/>
                <a:gd name="connsiteX7" fmla="*/ 4148231 w 5243389"/>
                <a:gd name="connsiteY7" fmla="*/ 540324 h 946473"/>
                <a:gd name="connsiteX8" fmla="*/ 5059551 w 5243389"/>
                <a:gd name="connsiteY8" fmla="*/ 946473 h 946473"/>
                <a:gd name="connsiteX9" fmla="*/ 0 w 5243389"/>
                <a:gd name="connsiteY9" fmla="*/ 946473 h 946473"/>
                <a:gd name="connsiteX0" fmla="*/ 0 w 5243389"/>
                <a:gd name="connsiteY0" fmla="*/ 939880 h 939880"/>
                <a:gd name="connsiteX1" fmla="*/ 1419581 w 5243389"/>
                <a:gd name="connsiteY1" fmla="*/ 643868 h 939880"/>
                <a:gd name="connsiteX2" fmla="*/ 1792974 w 5243389"/>
                <a:gd name="connsiteY2" fmla="*/ 429029 h 939880"/>
                <a:gd name="connsiteX3" fmla="*/ 2207267 w 5243389"/>
                <a:gd name="connsiteY3" fmla="*/ 282165 h 939880"/>
                <a:gd name="connsiteX4" fmla="*/ 2753396 w 5243389"/>
                <a:gd name="connsiteY4" fmla="*/ 0 h 939880"/>
                <a:gd name="connsiteX5" fmla="*/ 3085807 w 5243389"/>
                <a:gd name="connsiteY5" fmla="*/ 243579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07267 w 5243389"/>
                <a:gd name="connsiteY3" fmla="*/ 282165 h 939880"/>
                <a:gd name="connsiteX4" fmla="*/ 2753396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07267 w 5243389"/>
                <a:gd name="connsiteY3" fmla="*/ 282165 h 939880"/>
                <a:gd name="connsiteX4" fmla="*/ 2753396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53396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15408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15408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15408 w 5243389"/>
                <a:gd name="connsiteY4" fmla="*/ 0 h 939880"/>
                <a:gd name="connsiteX5" fmla="*/ 3138988 w 5243389"/>
                <a:gd name="connsiteY5" fmla="*/ 223126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305215 w 5243389"/>
                <a:gd name="connsiteY3" fmla="*/ 220809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309300 w 5243389"/>
                <a:gd name="connsiteY1" fmla="*/ 561590 h 939880"/>
                <a:gd name="connsiteX2" fmla="*/ 1792974 w 5243389"/>
                <a:gd name="connsiteY2" fmla="*/ 429029 h 939880"/>
                <a:gd name="connsiteX3" fmla="*/ 2305215 w 5243389"/>
                <a:gd name="connsiteY3" fmla="*/ 220809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283351 w 5243389"/>
                <a:gd name="connsiteY1" fmla="*/ 486791 h 939880"/>
                <a:gd name="connsiteX2" fmla="*/ 1792974 w 5243389"/>
                <a:gd name="connsiteY2" fmla="*/ 429029 h 939880"/>
                <a:gd name="connsiteX3" fmla="*/ 2305215 w 5243389"/>
                <a:gd name="connsiteY3" fmla="*/ 220809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283351 w 5243389"/>
                <a:gd name="connsiteY1" fmla="*/ 486791 h 939880"/>
                <a:gd name="connsiteX2" fmla="*/ 1741077 w 5243389"/>
                <a:gd name="connsiteY2" fmla="*/ 414070 h 939880"/>
                <a:gd name="connsiteX3" fmla="*/ 2305215 w 5243389"/>
                <a:gd name="connsiteY3" fmla="*/ 220809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197276 w 5440665"/>
                <a:gd name="connsiteY0" fmla="*/ 939880 h 939880"/>
                <a:gd name="connsiteX1" fmla="*/ 1067791 w 5440665"/>
                <a:gd name="connsiteY1" fmla="*/ 599545 h 939880"/>
                <a:gd name="connsiteX2" fmla="*/ 1480627 w 5440665"/>
                <a:gd name="connsiteY2" fmla="*/ 486791 h 939880"/>
                <a:gd name="connsiteX3" fmla="*/ 1938353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197276 w 5440665"/>
                <a:gd name="connsiteY0" fmla="*/ 939880 h 939880"/>
                <a:gd name="connsiteX1" fmla="*/ 1067791 w 5440665"/>
                <a:gd name="connsiteY1" fmla="*/ 599545 h 939880"/>
                <a:gd name="connsiteX2" fmla="*/ 1467653 w 5440665"/>
                <a:gd name="connsiteY2" fmla="*/ 456872 h 939880"/>
                <a:gd name="connsiteX3" fmla="*/ 1938353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197276 w 5440665"/>
                <a:gd name="connsiteY0" fmla="*/ 939880 h 939880"/>
                <a:gd name="connsiteX1" fmla="*/ 1067791 w 5440665"/>
                <a:gd name="connsiteY1" fmla="*/ 599545 h 939880"/>
                <a:gd name="connsiteX2" fmla="*/ 1467653 w 5440665"/>
                <a:gd name="connsiteY2" fmla="*/ 456872 h 939880"/>
                <a:gd name="connsiteX3" fmla="*/ 1957815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197276 w 5440665"/>
                <a:gd name="connsiteY0" fmla="*/ 939880 h 939880"/>
                <a:gd name="connsiteX1" fmla="*/ 1067791 w 5440665"/>
                <a:gd name="connsiteY1" fmla="*/ 599545 h 939880"/>
                <a:gd name="connsiteX2" fmla="*/ 1474141 w 5440665"/>
                <a:gd name="connsiteY2" fmla="*/ 404514 h 939880"/>
                <a:gd name="connsiteX3" fmla="*/ 1957815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197276 w 5440665"/>
                <a:gd name="connsiteY0" fmla="*/ 939880 h 939880"/>
                <a:gd name="connsiteX1" fmla="*/ 1067791 w 5440665"/>
                <a:gd name="connsiteY1" fmla="*/ 599545 h 939880"/>
                <a:gd name="connsiteX2" fmla="*/ 1474141 w 5440665"/>
                <a:gd name="connsiteY2" fmla="*/ 404514 h 939880"/>
                <a:gd name="connsiteX3" fmla="*/ 1957815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201463 w 5444852"/>
                <a:gd name="connsiteY0" fmla="*/ 939880 h 939880"/>
                <a:gd name="connsiteX1" fmla="*/ 1033055 w 5444852"/>
                <a:gd name="connsiteY1" fmla="*/ 584585 h 939880"/>
                <a:gd name="connsiteX2" fmla="*/ 1478328 w 5444852"/>
                <a:gd name="connsiteY2" fmla="*/ 404514 h 939880"/>
                <a:gd name="connsiteX3" fmla="*/ 1962002 w 5444852"/>
                <a:gd name="connsiteY3" fmla="*/ 414070 h 939880"/>
                <a:gd name="connsiteX4" fmla="*/ 2506678 w 5444852"/>
                <a:gd name="connsiteY4" fmla="*/ 220809 h 939880"/>
                <a:gd name="connsiteX5" fmla="*/ 2916871 w 5444852"/>
                <a:gd name="connsiteY5" fmla="*/ 0 h 939880"/>
                <a:gd name="connsiteX6" fmla="*/ 3354828 w 5444852"/>
                <a:gd name="connsiteY6" fmla="*/ 202674 h 939880"/>
                <a:gd name="connsiteX7" fmla="*/ 3848921 w 5444852"/>
                <a:gd name="connsiteY7" fmla="*/ 397400 h 939880"/>
                <a:gd name="connsiteX8" fmla="*/ 4349694 w 5444852"/>
                <a:gd name="connsiteY8" fmla="*/ 533731 h 939880"/>
                <a:gd name="connsiteX9" fmla="*/ 5261014 w 5444852"/>
                <a:gd name="connsiteY9" fmla="*/ 939880 h 939880"/>
                <a:gd name="connsiteX10" fmla="*/ 201463 w 5444852"/>
                <a:gd name="connsiteY10" fmla="*/ 939880 h 939880"/>
                <a:gd name="connsiteX0" fmla="*/ 180947 w 5631924"/>
                <a:gd name="connsiteY0" fmla="*/ 939880 h 939880"/>
                <a:gd name="connsiteX1" fmla="*/ 1220127 w 5631924"/>
                <a:gd name="connsiteY1" fmla="*/ 584585 h 939880"/>
                <a:gd name="connsiteX2" fmla="*/ 1665400 w 5631924"/>
                <a:gd name="connsiteY2" fmla="*/ 404514 h 939880"/>
                <a:gd name="connsiteX3" fmla="*/ 2149074 w 5631924"/>
                <a:gd name="connsiteY3" fmla="*/ 414070 h 939880"/>
                <a:gd name="connsiteX4" fmla="*/ 2693750 w 5631924"/>
                <a:gd name="connsiteY4" fmla="*/ 220809 h 939880"/>
                <a:gd name="connsiteX5" fmla="*/ 3103943 w 5631924"/>
                <a:gd name="connsiteY5" fmla="*/ 0 h 939880"/>
                <a:gd name="connsiteX6" fmla="*/ 3541900 w 5631924"/>
                <a:gd name="connsiteY6" fmla="*/ 202674 h 939880"/>
                <a:gd name="connsiteX7" fmla="*/ 4035993 w 5631924"/>
                <a:gd name="connsiteY7" fmla="*/ 397400 h 939880"/>
                <a:gd name="connsiteX8" fmla="*/ 4536766 w 5631924"/>
                <a:gd name="connsiteY8" fmla="*/ 533731 h 939880"/>
                <a:gd name="connsiteX9" fmla="*/ 5448086 w 5631924"/>
                <a:gd name="connsiteY9" fmla="*/ 939880 h 939880"/>
                <a:gd name="connsiteX10" fmla="*/ 180947 w 5631924"/>
                <a:gd name="connsiteY10"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99461 w 5865985"/>
                <a:gd name="connsiteY3" fmla="*/ 404514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938384 w 5865985"/>
                <a:gd name="connsiteY3" fmla="*/ 389553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938384 w 5865985"/>
                <a:gd name="connsiteY3" fmla="*/ 389553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67026 w 5865985"/>
                <a:gd name="connsiteY3" fmla="*/ 352154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67026 w 5865985"/>
                <a:gd name="connsiteY3" fmla="*/ 352154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67026 w 5865985"/>
                <a:gd name="connsiteY3" fmla="*/ 352154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67026 w 5865985"/>
                <a:gd name="connsiteY3" fmla="*/ 352154 h 939880"/>
                <a:gd name="connsiteX4" fmla="*/ 2473955 w 5865985"/>
                <a:gd name="connsiteY4" fmla="*/ 38415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5985" h="939880">
                  <a:moveTo>
                    <a:pt x="415008" y="939880"/>
                  </a:moveTo>
                  <a:cubicBezTo>
                    <a:pt x="-485347" y="926790"/>
                    <a:pt x="333870" y="905597"/>
                    <a:pt x="507067" y="846381"/>
                  </a:cubicBezTo>
                  <a:cubicBezTo>
                    <a:pt x="680264" y="787165"/>
                    <a:pt x="1184281" y="660723"/>
                    <a:pt x="1454188" y="584585"/>
                  </a:cubicBezTo>
                  <a:cubicBezTo>
                    <a:pt x="1704635" y="486006"/>
                    <a:pt x="1594352" y="464099"/>
                    <a:pt x="1867026" y="352154"/>
                  </a:cubicBezTo>
                  <a:cubicBezTo>
                    <a:pt x="2009723" y="282438"/>
                    <a:pt x="2331258" y="453866"/>
                    <a:pt x="2473955" y="384150"/>
                  </a:cubicBezTo>
                  <a:cubicBezTo>
                    <a:pt x="2562776" y="335702"/>
                    <a:pt x="2835482" y="252591"/>
                    <a:pt x="2927811" y="220809"/>
                  </a:cubicBezTo>
                  <a:cubicBezTo>
                    <a:pt x="3020140" y="189027"/>
                    <a:pt x="3122531" y="47807"/>
                    <a:pt x="3338004" y="0"/>
                  </a:cubicBezTo>
                  <a:cubicBezTo>
                    <a:pt x="3605284" y="59571"/>
                    <a:pt x="3538570" y="112601"/>
                    <a:pt x="3775961" y="202674"/>
                  </a:cubicBezTo>
                  <a:cubicBezTo>
                    <a:pt x="4020949" y="251842"/>
                    <a:pt x="4109401" y="367221"/>
                    <a:pt x="4270054" y="397400"/>
                  </a:cubicBezTo>
                  <a:cubicBezTo>
                    <a:pt x="4430707" y="427579"/>
                    <a:pt x="4586420" y="453333"/>
                    <a:pt x="4770827" y="533731"/>
                  </a:cubicBezTo>
                  <a:cubicBezTo>
                    <a:pt x="4955234" y="614129"/>
                    <a:pt x="6360900" y="872188"/>
                    <a:pt x="5682147" y="939880"/>
                  </a:cubicBezTo>
                  <a:lnTo>
                    <a:pt x="415008" y="939880"/>
                  </a:lnTo>
                  <a:close/>
                </a:path>
              </a:pathLst>
            </a:custGeom>
            <a:gradFill flip="none" rotWithShape="1">
              <a:gsLst>
                <a:gs pos="0">
                  <a:srgbClr val="7EBF3D">
                    <a:shade val="30000"/>
                    <a:satMod val="115000"/>
                  </a:srgbClr>
                </a:gs>
                <a:gs pos="50000">
                  <a:srgbClr val="7EBF3D">
                    <a:shade val="67500"/>
                    <a:satMod val="115000"/>
                  </a:srgbClr>
                </a:gs>
                <a:gs pos="100000">
                  <a:srgbClr val="7EBF3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直角三角形 2">
              <a:extLst>
                <a:ext uri="{FF2B5EF4-FFF2-40B4-BE49-F238E27FC236}">
                  <a16:creationId xmlns:a16="http://schemas.microsoft.com/office/drawing/2014/main" id="{ABA836F6-901D-98F2-BC93-E8BAC13D6003}"/>
                </a:ext>
              </a:extLst>
            </p:cNvPr>
            <p:cNvSpPr/>
            <p:nvPr/>
          </p:nvSpPr>
          <p:spPr>
            <a:xfrm>
              <a:off x="-9867" y="6176463"/>
              <a:ext cx="4974277" cy="731836"/>
            </a:xfrm>
            <a:custGeom>
              <a:avLst/>
              <a:gdLst>
                <a:gd name="connsiteX0" fmla="*/ 0 w 5059551"/>
                <a:gd name="connsiteY0" fmla="*/ 692696 h 692696"/>
                <a:gd name="connsiteX1" fmla="*/ 0 w 5059551"/>
                <a:gd name="connsiteY1" fmla="*/ 0 h 692696"/>
                <a:gd name="connsiteX2" fmla="*/ 5059551 w 5059551"/>
                <a:gd name="connsiteY2" fmla="*/ 692696 h 692696"/>
                <a:gd name="connsiteX3" fmla="*/ 0 w 5059551"/>
                <a:gd name="connsiteY3" fmla="*/ 692696 h 692696"/>
                <a:gd name="connsiteX0" fmla="*/ 0 w 5059551"/>
                <a:gd name="connsiteY0" fmla="*/ 692696 h 692696"/>
                <a:gd name="connsiteX1" fmla="*/ 0 w 5059551"/>
                <a:gd name="connsiteY1" fmla="*/ 0 h 692696"/>
                <a:gd name="connsiteX2" fmla="*/ 1211434 w 5059551"/>
                <a:gd name="connsiteY2" fmla="*/ 142309 h 692696"/>
                <a:gd name="connsiteX3" fmla="*/ 5059551 w 5059551"/>
                <a:gd name="connsiteY3" fmla="*/ 692696 h 692696"/>
                <a:gd name="connsiteX4" fmla="*/ 0 w 5059551"/>
                <a:gd name="connsiteY4" fmla="*/ 692696 h 692696"/>
                <a:gd name="connsiteX0" fmla="*/ 0 w 5059551"/>
                <a:gd name="connsiteY0" fmla="*/ 692696 h 692696"/>
                <a:gd name="connsiteX1" fmla="*/ 0 w 5059551"/>
                <a:gd name="connsiteY1" fmla="*/ 0 h 692696"/>
                <a:gd name="connsiteX2" fmla="*/ 1211434 w 5059551"/>
                <a:gd name="connsiteY2" fmla="*/ 142309 h 692696"/>
                <a:gd name="connsiteX3" fmla="*/ 5059551 w 5059551"/>
                <a:gd name="connsiteY3" fmla="*/ 692696 h 692696"/>
                <a:gd name="connsiteX4" fmla="*/ 0 w 5059551"/>
                <a:gd name="connsiteY4" fmla="*/ 692696 h 692696"/>
                <a:gd name="connsiteX0" fmla="*/ 0 w 5134051"/>
                <a:gd name="connsiteY0" fmla="*/ 692696 h 692696"/>
                <a:gd name="connsiteX1" fmla="*/ 0 w 5134051"/>
                <a:gd name="connsiteY1" fmla="*/ 0 h 692696"/>
                <a:gd name="connsiteX2" fmla="*/ 1211434 w 5134051"/>
                <a:gd name="connsiteY2" fmla="*/ 142309 h 692696"/>
                <a:gd name="connsiteX3" fmla="*/ 2882981 w 5134051"/>
                <a:gd name="connsiteY3" fmla="*/ 334507 h 692696"/>
                <a:gd name="connsiteX4" fmla="*/ 5059551 w 5134051"/>
                <a:gd name="connsiteY4" fmla="*/ 692696 h 692696"/>
                <a:gd name="connsiteX5" fmla="*/ 0 w 5134051"/>
                <a:gd name="connsiteY5" fmla="*/ 692696 h 692696"/>
                <a:gd name="connsiteX0" fmla="*/ 0 w 5140235"/>
                <a:gd name="connsiteY0" fmla="*/ 692696 h 692696"/>
                <a:gd name="connsiteX1" fmla="*/ 0 w 5140235"/>
                <a:gd name="connsiteY1" fmla="*/ 0 h 692696"/>
                <a:gd name="connsiteX2" fmla="*/ 1211434 w 5140235"/>
                <a:gd name="connsiteY2" fmla="*/ 142309 h 692696"/>
                <a:gd name="connsiteX3" fmla="*/ 2882981 w 5140235"/>
                <a:gd name="connsiteY3" fmla="*/ 334507 h 692696"/>
                <a:gd name="connsiteX4" fmla="*/ 5059551 w 5140235"/>
                <a:gd name="connsiteY4" fmla="*/ 692696 h 692696"/>
                <a:gd name="connsiteX5" fmla="*/ 0 w 5140235"/>
                <a:gd name="connsiteY5" fmla="*/ 692696 h 692696"/>
                <a:gd name="connsiteX0" fmla="*/ 0 w 5308726"/>
                <a:gd name="connsiteY0" fmla="*/ 692696 h 692696"/>
                <a:gd name="connsiteX1" fmla="*/ 0 w 5308726"/>
                <a:gd name="connsiteY1" fmla="*/ 0 h 692696"/>
                <a:gd name="connsiteX2" fmla="*/ 1211434 w 5308726"/>
                <a:gd name="connsiteY2" fmla="*/ 142309 h 692696"/>
                <a:gd name="connsiteX3" fmla="*/ 2882981 w 5308726"/>
                <a:gd name="connsiteY3" fmla="*/ 334507 h 692696"/>
                <a:gd name="connsiteX4" fmla="*/ 4385625 w 5308726"/>
                <a:gd name="connsiteY4" fmla="*/ 421871 h 692696"/>
                <a:gd name="connsiteX5" fmla="*/ 5059551 w 5308726"/>
                <a:gd name="connsiteY5" fmla="*/ 692696 h 692696"/>
                <a:gd name="connsiteX6" fmla="*/ 0 w 5308726"/>
                <a:gd name="connsiteY6" fmla="*/ 692696 h 692696"/>
                <a:gd name="connsiteX0" fmla="*/ 0 w 5291939"/>
                <a:gd name="connsiteY0" fmla="*/ 692696 h 692696"/>
                <a:gd name="connsiteX1" fmla="*/ 0 w 5291939"/>
                <a:gd name="connsiteY1" fmla="*/ 0 h 692696"/>
                <a:gd name="connsiteX2" fmla="*/ 1211434 w 5291939"/>
                <a:gd name="connsiteY2" fmla="*/ 142309 h 692696"/>
                <a:gd name="connsiteX3" fmla="*/ 2882981 w 5291939"/>
                <a:gd name="connsiteY3" fmla="*/ 334507 h 692696"/>
                <a:gd name="connsiteX4" fmla="*/ 4385625 w 5291939"/>
                <a:gd name="connsiteY4" fmla="*/ 421871 h 692696"/>
                <a:gd name="connsiteX5" fmla="*/ 5059551 w 5291939"/>
                <a:gd name="connsiteY5" fmla="*/ 692696 h 692696"/>
                <a:gd name="connsiteX6" fmla="*/ 0 w 5291939"/>
                <a:gd name="connsiteY6" fmla="*/ 692696 h 692696"/>
                <a:gd name="connsiteX0" fmla="*/ 0 w 5291939"/>
                <a:gd name="connsiteY0" fmla="*/ 740909 h 740909"/>
                <a:gd name="connsiteX1" fmla="*/ 0 w 5291939"/>
                <a:gd name="connsiteY1" fmla="*/ 48213 h 740909"/>
                <a:gd name="connsiteX2" fmla="*/ 774619 w 5291939"/>
                <a:gd name="connsiteY2" fmla="*/ 61743 h 740909"/>
                <a:gd name="connsiteX3" fmla="*/ 1211434 w 5291939"/>
                <a:gd name="connsiteY3" fmla="*/ 190522 h 740909"/>
                <a:gd name="connsiteX4" fmla="*/ 2882981 w 5291939"/>
                <a:gd name="connsiteY4" fmla="*/ 382720 h 740909"/>
                <a:gd name="connsiteX5" fmla="*/ 4385625 w 5291939"/>
                <a:gd name="connsiteY5" fmla="*/ 470084 h 740909"/>
                <a:gd name="connsiteX6" fmla="*/ 5059551 w 5291939"/>
                <a:gd name="connsiteY6" fmla="*/ 740909 h 740909"/>
                <a:gd name="connsiteX7" fmla="*/ 0 w 5291939"/>
                <a:gd name="connsiteY7" fmla="*/ 740909 h 740909"/>
                <a:gd name="connsiteX0" fmla="*/ 0 w 5291939"/>
                <a:gd name="connsiteY0" fmla="*/ 777395 h 777395"/>
                <a:gd name="connsiteX1" fmla="*/ 0 w 5291939"/>
                <a:gd name="connsiteY1" fmla="*/ 38106 h 777395"/>
                <a:gd name="connsiteX2" fmla="*/ 774619 w 5291939"/>
                <a:gd name="connsiteY2" fmla="*/ 98229 h 777395"/>
                <a:gd name="connsiteX3" fmla="*/ 1211434 w 5291939"/>
                <a:gd name="connsiteY3" fmla="*/ 227008 h 777395"/>
                <a:gd name="connsiteX4" fmla="*/ 2882981 w 5291939"/>
                <a:gd name="connsiteY4" fmla="*/ 419206 h 777395"/>
                <a:gd name="connsiteX5" fmla="*/ 4385625 w 5291939"/>
                <a:gd name="connsiteY5" fmla="*/ 506570 h 777395"/>
                <a:gd name="connsiteX6" fmla="*/ 5059551 w 5291939"/>
                <a:gd name="connsiteY6" fmla="*/ 777395 h 777395"/>
                <a:gd name="connsiteX7" fmla="*/ 0 w 5291939"/>
                <a:gd name="connsiteY7" fmla="*/ 777395 h 777395"/>
                <a:gd name="connsiteX0" fmla="*/ 0 w 5291939"/>
                <a:gd name="connsiteY0" fmla="*/ 777395 h 777395"/>
                <a:gd name="connsiteX1" fmla="*/ 0 w 5291939"/>
                <a:gd name="connsiteY1" fmla="*/ 38106 h 777395"/>
                <a:gd name="connsiteX2" fmla="*/ 774619 w 5291939"/>
                <a:gd name="connsiteY2" fmla="*/ 98229 h 777395"/>
                <a:gd name="connsiteX3" fmla="*/ 1304622 w 5291939"/>
                <a:gd name="connsiteY3" fmla="*/ 197887 h 777395"/>
                <a:gd name="connsiteX4" fmla="*/ 2882981 w 5291939"/>
                <a:gd name="connsiteY4" fmla="*/ 419206 h 777395"/>
                <a:gd name="connsiteX5" fmla="*/ 4385625 w 5291939"/>
                <a:gd name="connsiteY5" fmla="*/ 506570 h 777395"/>
                <a:gd name="connsiteX6" fmla="*/ 5059551 w 5291939"/>
                <a:gd name="connsiteY6" fmla="*/ 777395 h 777395"/>
                <a:gd name="connsiteX7" fmla="*/ 0 w 5291939"/>
                <a:gd name="connsiteY7" fmla="*/ 777395 h 77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1939" h="777395">
                  <a:moveTo>
                    <a:pt x="0" y="777395"/>
                  </a:moveTo>
                  <a:lnTo>
                    <a:pt x="0" y="38106"/>
                  </a:lnTo>
                  <a:cubicBezTo>
                    <a:pt x="113572" y="-66352"/>
                    <a:pt x="572713" y="74511"/>
                    <a:pt x="774619" y="98229"/>
                  </a:cubicBezTo>
                  <a:cubicBezTo>
                    <a:pt x="976525" y="121947"/>
                    <a:pt x="937697" y="153127"/>
                    <a:pt x="1304622" y="197887"/>
                  </a:cubicBezTo>
                  <a:cubicBezTo>
                    <a:pt x="1789972" y="259463"/>
                    <a:pt x="2241628" y="327475"/>
                    <a:pt x="2882981" y="419206"/>
                  </a:cubicBezTo>
                  <a:cubicBezTo>
                    <a:pt x="3400365" y="472595"/>
                    <a:pt x="4022863" y="446872"/>
                    <a:pt x="4385625" y="506570"/>
                  </a:cubicBezTo>
                  <a:cubicBezTo>
                    <a:pt x="4620255" y="577916"/>
                    <a:pt x="5778840" y="739052"/>
                    <a:pt x="5059551" y="777395"/>
                  </a:cubicBezTo>
                  <a:lnTo>
                    <a:pt x="0" y="777395"/>
                  </a:lnTo>
                  <a:close/>
                </a:path>
              </a:pathLst>
            </a:custGeom>
            <a:gradFill flip="none" rotWithShape="1">
              <a:gsLst>
                <a:gs pos="0">
                  <a:srgbClr val="7EBF3D">
                    <a:shade val="30000"/>
                    <a:satMod val="115000"/>
                  </a:srgbClr>
                </a:gs>
                <a:gs pos="50000">
                  <a:srgbClr val="7EBF3D">
                    <a:shade val="67500"/>
                    <a:satMod val="115000"/>
                  </a:srgbClr>
                </a:gs>
                <a:gs pos="100000">
                  <a:srgbClr val="7EBF3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等腰三角形 4">
              <a:extLst>
                <a:ext uri="{FF2B5EF4-FFF2-40B4-BE49-F238E27FC236}">
                  <a16:creationId xmlns:a16="http://schemas.microsoft.com/office/drawing/2014/main" id="{51861EC5-4162-768B-5689-93A80EB7EA8C}"/>
                </a:ext>
              </a:extLst>
            </p:cNvPr>
            <p:cNvSpPr/>
            <p:nvPr/>
          </p:nvSpPr>
          <p:spPr>
            <a:xfrm>
              <a:off x="4439816" y="6266044"/>
              <a:ext cx="5607348" cy="642255"/>
            </a:xfrm>
            <a:custGeom>
              <a:avLst/>
              <a:gdLst>
                <a:gd name="connsiteX0" fmla="*/ 0 w 5059551"/>
                <a:gd name="connsiteY0" fmla="*/ 777394 h 777394"/>
                <a:gd name="connsiteX1" fmla="*/ 2529776 w 5059551"/>
                <a:gd name="connsiteY1" fmla="*/ 0 h 777394"/>
                <a:gd name="connsiteX2" fmla="*/ 5059551 w 5059551"/>
                <a:gd name="connsiteY2" fmla="*/ 777394 h 777394"/>
                <a:gd name="connsiteX3" fmla="*/ 0 w 5059551"/>
                <a:gd name="connsiteY3"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5059551 w 5059551"/>
                <a:gd name="connsiteY3" fmla="*/ 777394 h 777394"/>
                <a:gd name="connsiteX4" fmla="*/ 0 w 5059551"/>
                <a:gd name="connsiteY4"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3813329 w 5059551"/>
                <a:gd name="connsiteY3" fmla="*/ 324129 h 777394"/>
                <a:gd name="connsiteX4" fmla="*/ 5059551 w 5059551"/>
                <a:gd name="connsiteY4" fmla="*/ 777394 h 777394"/>
                <a:gd name="connsiteX5" fmla="*/ 0 w 5059551"/>
                <a:gd name="connsiteY5"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3953110 w 5059551"/>
                <a:gd name="connsiteY3" fmla="*/ 295008 h 777394"/>
                <a:gd name="connsiteX4" fmla="*/ 5059551 w 5059551"/>
                <a:gd name="connsiteY4" fmla="*/ 777394 h 777394"/>
                <a:gd name="connsiteX5" fmla="*/ 0 w 5059551"/>
                <a:gd name="connsiteY5" fmla="*/ 777394 h 777394"/>
                <a:gd name="connsiteX0" fmla="*/ 0 w 5059551"/>
                <a:gd name="connsiteY0" fmla="*/ 777394 h 777394"/>
                <a:gd name="connsiteX1" fmla="*/ 1460350 w 5059551"/>
                <a:gd name="connsiteY1" fmla="*/ 434788 h 777394"/>
                <a:gd name="connsiteX2" fmla="*/ 2483182 w 5059551"/>
                <a:gd name="connsiteY2" fmla="*/ 0 h 777394"/>
                <a:gd name="connsiteX3" fmla="*/ 3953110 w 5059551"/>
                <a:gd name="connsiteY3" fmla="*/ 295008 h 777394"/>
                <a:gd name="connsiteX4" fmla="*/ 5059551 w 5059551"/>
                <a:gd name="connsiteY4" fmla="*/ 777394 h 777394"/>
                <a:gd name="connsiteX5" fmla="*/ 0 w 5059551"/>
                <a:gd name="connsiteY5" fmla="*/ 777394 h 777394"/>
                <a:gd name="connsiteX0" fmla="*/ 0 w 5059551"/>
                <a:gd name="connsiteY0" fmla="*/ 785532 h 785532"/>
                <a:gd name="connsiteX1" fmla="*/ 1460350 w 5059551"/>
                <a:gd name="connsiteY1" fmla="*/ 442926 h 785532"/>
                <a:gd name="connsiteX2" fmla="*/ 2483182 w 5059551"/>
                <a:gd name="connsiteY2" fmla="*/ 8138 h 785532"/>
                <a:gd name="connsiteX3" fmla="*/ 3108600 w 5059551"/>
                <a:gd name="connsiteY3" fmla="*/ 198310 h 785532"/>
                <a:gd name="connsiteX4" fmla="*/ 3953110 w 5059551"/>
                <a:gd name="connsiteY4" fmla="*/ 303146 h 785532"/>
                <a:gd name="connsiteX5" fmla="*/ 5059551 w 5059551"/>
                <a:gd name="connsiteY5" fmla="*/ 785532 h 785532"/>
                <a:gd name="connsiteX6" fmla="*/ 0 w 5059551"/>
                <a:gd name="connsiteY6" fmla="*/ 785532 h 785532"/>
                <a:gd name="connsiteX0" fmla="*/ 0 w 5059551"/>
                <a:gd name="connsiteY0" fmla="*/ 768733 h 768733"/>
                <a:gd name="connsiteX1" fmla="*/ 1460350 w 5059551"/>
                <a:gd name="connsiteY1" fmla="*/ 426127 h 768733"/>
                <a:gd name="connsiteX2" fmla="*/ 2407467 w 5059551"/>
                <a:gd name="connsiteY2" fmla="*/ 8812 h 768733"/>
                <a:gd name="connsiteX3" fmla="*/ 3108600 w 5059551"/>
                <a:gd name="connsiteY3" fmla="*/ 181511 h 768733"/>
                <a:gd name="connsiteX4" fmla="*/ 3953110 w 5059551"/>
                <a:gd name="connsiteY4" fmla="*/ 286347 h 768733"/>
                <a:gd name="connsiteX5" fmla="*/ 5059551 w 5059551"/>
                <a:gd name="connsiteY5" fmla="*/ 768733 h 768733"/>
                <a:gd name="connsiteX6" fmla="*/ 0 w 5059551"/>
                <a:gd name="connsiteY6" fmla="*/ 768733 h 768733"/>
                <a:gd name="connsiteX0" fmla="*/ 0 w 5059551"/>
                <a:gd name="connsiteY0" fmla="*/ 763159 h 763159"/>
                <a:gd name="connsiteX1" fmla="*/ 1460350 w 5059551"/>
                <a:gd name="connsiteY1" fmla="*/ 420553 h 763159"/>
                <a:gd name="connsiteX2" fmla="*/ 2372522 w 5059551"/>
                <a:gd name="connsiteY2" fmla="*/ 9062 h 763159"/>
                <a:gd name="connsiteX3" fmla="*/ 3108600 w 5059551"/>
                <a:gd name="connsiteY3" fmla="*/ 175937 h 763159"/>
                <a:gd name="connsiteX4" fmla="*/ 3953110 w 5059551"/>
                <a:gd name="connsiteY4" fmla="*/ 280773 h 763159"/>
                <a:gd name="connsiteX5" fmla="*/ 5059551 w 5059551"/>
                <a:gd name="connsiteY5" fmla="*/ 763159 h 763159"/>
                <a:gd name="connsiteX6" fmla="*/ 0 w 5059551"/>
                <a:gd name="connsiteY6" fmla="*/ 763159 h 763159"/>
                <a:gd name="connsiteX0" fmla="*/ 0 w 5059551"/>
                <a:gd name="connsiteY0" fmla="*/ 763159 h 763159"/>
                <a:gd name="connsiteX1" fmla="*/ 1460350 w 5059551"/>
                <a:gd name="connsiteY1" fmla="*/ 420553 h 763159"/>
                <a:gd name="connsiteX2" fmla="*/ 1876792 w 5059551"/>
                <a:gd name="connsiteY2" fmla="*/ 19393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9393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3495 w 5059551"/>
                <a:gd name="connsiteY2" fmla="*/ 158987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18549 w 5059551"/>
                <a:gd name="connsiteY2" fmla="*/ 199756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238999"/>
                <a:gd name="connsiteY0" fmla="*/ 763159 h 763159"/>
                <a:gd name="connsiteX1" fmla="*/ 1419581 w 5238999"/>
                <a:gd name="connsiteY1" fmla="*/ 467147 h 763159"/>
                <a:gd name="connsiteX2" fmla="*/ 1818549 w 5238999"/>
                <a:gd name="connsiteY2" fmla="*/ 199756 h 763159"/>
                <a:gd name="connsiteX3" fmla="*/ 2372522 w 5238999"/>
                <a:gd name="connsiteY3" fmla="*/ 9062 h 763159"/>
                <a:gd name="connsiteX4" fmla="*/ 3108600 w 5238999"/>
                <a:gd name="connsiteY4" fmla="*/ 175937 h 763159"/>
                <a:gd name="connsiteX5" fmla="*/ 3953110 w 5238999"/>
                <a:gd name="connsiteY5" fmla="*/ 280773 h 763159"/>
                <a:gd name="connsiteX6" fmla="*/ 4101638 w 5238999"/>
                <a:gd name="connsiteY6" fmla="*/ 357010 h 763159"/>
                <a:gd name="connsiteX7" fmla="*/ 5059551 w 5238999"/>
                <a:gd name="connsiteY7" fmla="*/ 763159 h 763159"/>
                <a:gd name="connsiteX8" fmla="*/ 0 w 5238999"/>
                <a:gd name="connsiteY8" fmla="*/ 763159 h 763159"/>
                <a:gd name="connsiteX0" fmla="*/ 0 w 5238999"/>
                <a:gd name="connsiteY0" fmla="*/ 763159 h 763159"/>
                <a:gd name="connsiteX1" fmla="*/ 1419581 w 5238999"/>
                <a:gd name="connsiteY1" fmla="*/ 467147 h 763159"/>
                <a:gd name="connsiteX2" fmla="*/ 1818549 w 5238999"/>
                <a:gd name="connsiteY2" fmla="*/ 199756 h 763159"/>
                <a:gd name="connsiteX3" fmla="*/ 1964155 w 5238999"/>
                <a:gd name="connsiteY3" fmla="*/ 153163 h 763159"/>
                <a:gd name="connsiteX4" fmla="*/ 2372522 w 5238999"/>
                <a:gd name="connsiteY4" fmla="*/ 9062 h 763159"/>
                <a:gd name="connsiteX5" fmla="*/ 3108600 w 5238999"/>
                <a:gd name="connsiteY5" fmla="*/ 175937 h 763159"/>
                <a:gd name="connsiteX6" fmla="*/ 3953110 w 5238999"/>
                <a:gd name="connsiteY6" fmla="*/ 280773 h 763159"/>
                <a:gd name="connsiteX7" fmla="*/ 4101638 w 5238999"/>
                <a:gd name="connsiteY7" fmla="*/ 357010 h 763159"/>
                <a:gd name="connsiteX8" fmla="*/ 5059551 w 5238999"/>
                <a:gd name="connsiteY8" fmla="*/ 763159 h 763159"/>
                <a:gd name="connsiteX9" fmla="*/ 0 w 5238999"/>
                <a:gd name="connsiteY9" fmla="*/ 763159 h 763159"/>
                <a:gd name="connsiteX0" fmla="*/ 0 w 5238999"/>
                <a:gd name="connsiteY0" fmla="*/ 763159 h 763159"/>
                <a:gd name="connsiteX1" fmla="*/ 1419581 w 5238999"/>
                <a:gd name="connsiteY1" fmla="*/ 467147 h 763159"/>
                <a:gd name="connsiteX2" fmla="*/ 1777780 w 5238999"/>
                <a:gd name="connsiteY2" fmla="*/ 211404 h 763159"/>
                <a:gd name="connsiteX3" fmla="*/ 1964155 w 5238999"/>
                <a:gd name="connsiteY3" fmla="*/ 153163 h 763159"/>
                <a:gd name="connsiteX4" fmla="*/ 2372522 w 5238999"/>
                <a:gd name="connsiteY4" fmla="*/ 9062 h 763159"/>
                <a:gd name="connsiteX5" fmla="*/ 3108600 w 5238999"/>
                <a:gd name="connsiteY5" fmla="*/ 175937 h 763159"/>
                <a:gd name="connsiteX6" fmla="*/ 3953110 w 5238999"/>
                <a:gd name="connsiteY6" fmla="*/ 280773 h 763159"/>
                <a:gd name="connsiteX7" fmla="*/ 4101638 w 5238999"/>
                <a:gd name="connsiteY7" fmla="*/ 357010 h 763159"/>
                <a:gd name="connsiteX8" fmla="*/ 5059551 w 5238999"/>
                <a:gd name="connsiteY8" fmla="*/ 763159 h 763159"/>
                <a:gd name="connsiteX9" fmla="*/ 0 w 523899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953110 w 5243389"/>
                <a:gd name="connsiteY6" fmla="*/ 280773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298246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222531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193410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784208 w 5243389"/>
                <a:gd name="connsiteY6" fmla="*/ 193410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85532 h 785532"/>
                <a:gd name="connsiteX1" fmla="*/ 1419581 w 5243389"/>
                <a:gd name="connsiteY1" fmla="*/ 489520 h 785532"/>
                <a:gd name="connsiteX2" fmla="*/ 1777780 w 5243389"/>
                <a:gd name="connsiteY2" fmla="*/ 233777 h 785532"/>
                <a:gd name="connsiteX3" fmla="*/ 1964155 w 5243389"/>
                <a:gd name="connsiteY3" fmla="*/ 175536 h 785532"/>
                <a:gd name="connsiteX4" fmla="*/ 2372522 w 5243389"/>
                <a:gd name="connsiteY4" fmla="*/ 8138 h 785532"/>
                <a:gd name="connsiteX5" fmla="*/ 3108600 w 5243389"/>
                <a:gd name="connsiteY5" fmla="*/ 198310 h 785532"/>
                <a:gd name="connsiteX6" fmla="*/ 3784208 w 5243389"/>
                <a:gd name="connsiteY6" fmla="*/ 215783 h 785532"/>
                <a:gd name="connsiteX7" fmla="*/ 4148231 w 5243389"/>
                <a:gd name="connsiteY7" fmla="*/ 379383 h 785532"/>
                <a:gd name="connsiteX8" fmla="*/ 5059551 w 5243389"/>
                <a:gd name="connsiteY8" fmla="*/ 785532 h 785532"/>
                <a:gd name="connsiteX9" fmla="*/ 0 w 5243389"/>
                <a:gd name="connsiteY9" fmla="*/ 785532 h 785532"/>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84208 w 5243389"/>
                <a:gd name="connsiteY6" fmla="*/ 260995 h 830744"/>
                <a:gd name="connsiteX7" fmla="*/ 4148231 w 5243389"/>
                <a:gd name="connsiteY7" fmla="*/ 424595 h 830744"/>
                <a:gd name="connsiteX8" fmla="*/ 5059551 w 5243389"/>
                <a:gd name="connsiteY8" fmla="*/ 830744 h 830744"/>
                <a:gd name="connsiteX9" fmla="*/ 0 w 5243389"/>
                <a:gd name="connsiteY9" fmla="*/ 830744 h 830744"/>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00366 w 5243389"/>
                <a:gd name="connsiteY6" fmla="*/ 260995 h 830744"/>
                <a:gd name="connsiteX7" fmla="*/ 4148231 w 5243389"/>
                <a:gd name="connsiteY7" fmla="*/ 424595 h 830744"/>
                <a:gd name="connsiteX8" fmla="*/ 5059551 w 5243389"/>
                <a:gd name="connsiteY8" fmla="*/ 830744 h 830744"/>
                <a:gd name="connsiteX9" fmla="*/ 0 w 5243389"/>
                <a:gd name="connsiteY9" fmla="*/ 830744 h 830744"/>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00366 w 5243389"/>
                <a:gd name="connsiteY6" fmla="*/ 260995 h 830744"/>
                <a:gd name="connsiteX7" fmla="*/ 4148231 w 5243389"/>
                <a:gd name="connsiteY7" fmla="*/ 424595 h 830744"/>
                <a:gd name="connsiteX8" fmla="*/ 5059551 w 5243389"/>
                <a:gd name="connsiteY8" fmla="*/ 830744 h 830744"/>
                <a:gd name="connsiteX9" fmla="*/ 0 w 5243389"/>
                <a:gd name="connsiteY9" fmla="*/ 830744 h 83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3389" h="830744">
                  <a:moveTo>
                    <a:pt x="0" y="830744"/>
                  </a:moveTo>
                  <a:cubicBezTo>
                    <a:pt x="451838" y="685480"/>
                    <a:pt x="967743" y="679996"/>
                    <a:pt x="1419581" y="534732"/>
                  </a:cubicBezTo>
                  <a:cubicBezTo>
                    <a:pt x="1562278" y="465016"/>
                    <a:pt x="1635083" y="348705"/>
                    <a:pt x="1777780" y="278989"/>
                  </a:cubicBezTo>
                  <a:cubicBezTo>
                    <a:pt x="1866601" y="230541"/>
                    <a:pt x="1871826" y="252530"/>
                    <a:pt x="1964155" y="220748"/>
                  </a:cubicBezTo>
                  <a:cubicBezTo>
                    <a:pt x="2056484" y="188966"/>
                    <a:pt x="2226434" y="6844"/>
                    <a:pt x="2419116" y="6757"/>
                  </a:cubicBezTo>
                  <a:cubicBezTo>
                    <a:pt x="2701590" y="-42749"/>
                    <a:pt x="2863612" y="194354"/>
                    <a:pt x="3108600" y="243522"/>
                  </a:cubicBezTo>
                  <a:cubicBezTo>
                    <a:pt x="3353588" y="292690"/>
                    <a:pt x="3539713" y="230816"/>
                    <a:pt x="3700366" y="260995"/>
                  </a:cubicBezTo>
                  <a:cubicBezTo>
                    <a:pt x="3867007" y="316310"/>
                    <a:pt x="3963824" y="344197"/>
                    <a:pt x="4148231" y="424595"/>
                  </a:cubicBezTo>
                  <a:cubicBezTo>
                    <a:pt x="4332638" y="504993"/>
                    <a:pt x="5738304" y="763052"/>
                    <a:pt x="5059551" y="830744"/>
                  </a:cubicBezTo>
                  <a:lnTo>
                    <a:pt x="0" y="830744"/>
                  </a:lnTo>
                  <a:close/>
                </a:path>
              </a:pathLst>
            </a:custGeom>
            <a:gradFill flip="none" rotWithShape="1">
              <a:gsLst>
                <a:gs pos="0">
                  <a:srgbClr val="7EBF3D">
                    <a:shade val="30000"/>
                    <a:satMod val="115000"/>
                  </a:srgbClr>
                </a:gs>
                <a:gs pos="50000">
                  <a:srgbClr val="7EBF3D">
                    <a:shade val="67500"/>
                    <a:satMod val="115000"/>
                  </a:srgbClr>
                </a:gs>
                <a:gs pos="100000">
                  <a:srgbClr val="7EBF3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直角三角形 2">
              <a:extLst>
                <a:ext uri="{FF2B5EF4-FFF2-40B4-BE49-F238E27FC236}">
                  <a16:creationId xmlns:a16="http://schemas.microsoft.com/office/drawing/2014/main" id="{E49743FF-B4DD-27CE-41A0-5D64E0CF9B41}"/>
                </a:ext>
              </a:extLst>
            </p:cNvPr>
            <p:cNvSpPr/>
            <p:nvPr/>
          </p:nvSpPr>
          <p:spPr>
            <a:xfrm flipH="1">
              <a:off x="7112644" y="6093296"/>
              <a:ext cx="5079356" cy="815003"/>
            </a:xfrm>
            <a:custGeom>
              <a:avLst/>
              <a:gdLst>
                <a:gd name="connsiteX0" fmla="*/ 0 w 5059551"/>
                <a:gd name="connsiteY0" fmla="*/ 692696 h 692696"/>
                <a:gd name="connsiteX1" fmla="*/ 0 w 5059551"/>
                <a:gd name="connsiteY1" fmla="*/ 0 h 692696"/>
                <a:gd name="connsiteX2" fmla="*/ 5059551 w 5059551"/>
                <a:gd name="connsiteY2" fmla="*/ 692696 h 692696"/>
                <a:gd name="connsiteX3" fmla="*/ 0 w 5059551"/>
                <a:gd name="connsiteY3" fmla="*/ 692696 h 692696"/>
                <a:gd name="connsiteX0" fmla="*/ 0 w 5059551"/>
                <a:gd name="connsiteY0" fmla="*/ 692696 h 692696"/>
                <a:gd name="connsiteX1" fmla="*/ 0 w 5059551"/>
                <a:gd name="connsiteY1" fmla="*/ 0 h 692696"/>
                <a:gd name="connsiteX2" fmla="*/ 1211434 w 5059551"/>
                <a:gd name="connsiteY2" fmla="*/ 142309 h 692696"/>
                <a:gd name="connsiteX3" fmla="*/ 5059551 w 5059551"/>
                <a:gd name="connsiteY3" fmla="*/ 692696 h 692696"/>
                <a:gd name="connsiteX4" fmla="*/ 0 w 5059551"/>
                <a:gd name="connsiteY4" fmla="*/ 692696 h 692696"/>
                <a:gd name="connsiteX0" fmla="*/ 0 w 5059551"/>
                <a:gd name="connsiteY0" fmla="*/ 692696 h 692696"/>
                <a:gd name="connsiteX1" fmla="*/ 0 w 5059551"/>
                <a:gd name="connsiteY1" fmla="*/ 0 h 692696"/>
                <a:gd name="connsiteX2" fmla="*/ 1211434 w 5059551"/>
                <a:gd name="connsiteY2" fmla="*/ 142309 h 692696"/>
                <a:gd name="connsiteX3" fmla="*/ 5059551 w 5059551"/>
                <a:gd name="connsiteY3" fmla="*/ 692696 h 692696"/>
                <a:gd name="connsiteX4" fmla="*/ 0 w 5059551"/>
                <a:gd name="connsiteY4" fmla="*/ 692696 h 692696"/>
                <a:gd name="connsiteX0" fmla="*/ 0 w 5134051"/>
                <a:gd name="connsiteY0" fmla="*/ 692696 h 692696"/>
                <a:gd name="connsiteX1" fmla="*/ 0 w 5134051"/>
                <a:gd name="connsiteY1" fmla="*/ 0 h 692696"/>
                <a:gd name="connsiteX2" fmla="*/ 1211434 w 5134051"/>
                <a:gd name="connsiteY2" fmla="*/ 142309 h 692696"/>
                <a:gd name="connsiteX3" fmla="*/ 2882981 w 5134051"/>
                <a:gd name="connsiteY3" fmla="*/ 334507 h 692696"/>
                <a:gd name="connsiteX4" fmla="*/ 5059551 w 5134051"/>
                <a:gd name="connsiteY4" fmla="*/ 692696 h 692696"/>
                <a:gd name="connsiteX5" fmla="*/ 0 w 5134051"/>
                <a:gd name="connsiteY5" fmla="*/ 692696 h 692696"/>
                <a:gd name="connsiteX0" fmla="*/ 0 w 5140235"/>
                <a:gd name="connsiteY0" fmla="*/ 692696 h 692696"/>
                <a:gd name="connsiteX1" fmla="*/ 0 w 5140235"/>
                <a:gd name="connsiteY1" fmla="*/ 0 h 692696"/>
                <a:gd name="connsiteX2" fmla="*/ 1211434 w 5140235"/>
                <a:gd name="connsiteY2" fmla="*/ 142309 h 692696"/>
                <a:gd name="connsiteX3" fmla="*/ 2882981 w 5140235"/>
                <a:gd name="connsiteY3" fmla="*/ 334507 h 692696"/>
                <a:gd name="connsiteX4" fmla="*/ 5059551 w 5140235"/>
                <a:gd name="connsiteY4" fmla="*/ 692696 h 692696"/>
                <a:gd name="connsiteX5" fmla="*/ 0 w 5140235"/>
                <a:gd name="connsiteY5" fmla="*/ 692696 h 692696"/>
                <a:gd name="connsiteX0" fmla="*/ 0 w 5308726"/>
                <a:gd name="connsiteY0" fmla="*/ 692696 h 692696"/>
                <a:gd name="connsiteX1" fmla="*/ 0 w 5308726"/>
                <a:gd name="connsiteY1" fmla="*/ 0 h 692696"/>
                <a:gd name="connsiteX2" fmla="*/ 1211434 w 5308726"/>
                <a:gd name="connsiteY2" fmla="*/ 142309 h 692696"/>
                <a:gd name="connsiteX3" fmla="*/ 2882981 w 5308726"/>
                <a:gd name="connsiteY3" fmla="*/ 334507 h 692696"/>
                <a:gd name="connsiteX4" fmla="*/ 4385625 w 5308726"/>
                <a:gd name="connsiteY4" fmla="*/ 421871 h 692696"/>
                <a:gd name="connsiteX5" fmla="*/ 5059551 w 5308726"/>
                <a:gd name="connsiteY5" fmla="*/ 692696 h 692696"/>
                <a:gd name="connsiteX6" fmla="*/ 0 w 5308726"/>
                <a:gd name="connsiteY6" fmla="*/ 692696 h 692696"/>
                <a:gd name="connsiteX0" fmla="*/ 0 w 5291939"/>
                <a:gd name="connsiteY0" fmla="*/ 692696 h 692696"/>
                <a:gd name="connsiteX1" fmla="*/ 0 w 5291939"/>
                <a:gd name="connsiteY1" fmla="*/ 0 h 692696"/>
                <a:gd name="connsiteX2" fmla="*/ 1211434 w 5291939"/>
                <a:gd name="connsiteY2" fmla="*/ 142309 h 692696"/>
                <a:gd name="connsiteX3" fmla="*/ 2882981 w 5291939"/>
                <a:gd name="connsiteY3" fmla="*/ 334507 h 692696"/>
                <a:gd name="connsiteX4" fmla="*/ 4385625 w 5291939"/>
                <a:gd name="connsiteY4" fmla="*/ 421871 h 692696"/>
                <a:gd name="connsiteX5" fmla="*/ 5059551 w 5291939"/>
                <a:gd name="connsiteY5" fmla="*/ 692696 h 692696"/>
                <a:gd name="connsiteX6" fmla="*/ 0 w 5291939"/>
                <a:gd name="connsiteY6" fmla="*/ 692696 h 692696"/>
                <a:gd name="connsiteX0" fmla="*/ 0 w 5291939"/>
                <a:gd name="connsiteY0" fmla="*/ 740909 h 740909"/>
                <a:gd name="connsiteX1" fmla="*/ 0 w 5291939"/>
                <a:gd name="connsiteY1" fmla="*/ 48213 h 740909"/>
                <a:gd name="connsiteX2" fmla="*/ 774619 w 5291939"/>
                <a:gd name="connsiteY2" fmla="*/ 61743 h 740909"/>
                <a:gd name="connsiteX3" fmla="*/ 1211434 w 5291939"/>
                <a:gd name="connsiteY3" fmla="*/ 190522 h 740909"/>
                <a:gd name="connsiteX4" fmla="*/ 2882981 w 5291939"/>
                <a:gd name="connsiteY4" fmla="*/ 382720 h 740909"/>
                <a:gd name="connsiteX5" fmla="*/ 4385625 w 5291939"/>
                <a:gd name="connsiteY5" fmla="*/ 470084 h 740909"/>
                <a:gd name="connsiteX6" fmla="*/ 5059551 w 5291939"/>
                <a:gd name="connsiteY6" fmla="*/ 740909 h 740909"/>
                <a:gd name="connsiteX7" fmla="*/ 0 w 5291939"/>
                <a:gd name="connsiteY7" fmla="*/ 740909 h 740909"/>
                <a:gd name="connsiteX0" fmla="*/ 0 w 5291939"/>
                <a:gd name="connsiteY0" fmla="*/ 777395 h 777395"/>
                <a:gd name="connsiteX1" fmla="*/ 0 w 5291939"/>
                <a:gd name="connsiteY1" fmla="*/ 38106 h 777395"/>
                <a:gd name="connsiteX2" fmla="*/ 774619 w 5291939"/>
                <a:gd name="connsiteY2" fmla="*/ 98229 h 777395"/>
                <a:gd name="connsiteX3" fmla="*/ 1211434 w 5291939"/>
                <a:gd name="connsiteY3" fmla="*/ 227008 h 777395"/>
                <a:gd name="connsiteX4" fmla="*/ 2882981 w 5291939"/>
                <a:gd name="connsiteY4" fmla="*/ 419206 h 777395"/>
                <a:gd name="connsiteX5" fmla="*/ 4385625 w 5291939"/>
                <a:gd name="connsiteY5" fmla="*/ 506570 h 777395"/>
                <a:gd name="connsiteX6" fmla="*/ 5059551 w 5291939"/>
                <a:gd name="connsiteY6" fmla="*/ 777395 h 777395"/>
                <a:gd name="connsiteX7" fmla="*/ 0 w 5291939"/>
                <a:gd name="connsiteY7" fmla="*/ 777395 h 777395"/>
                <a:gd name="connsiteX0" fmla="*/ 0 w 5291939"/>
                <a:gd name="connsiteY0" fmla="*/ 777395 h 777395"/>
                <a:gd name="connsiteX1" fmla="*/ 0 w 5291939"/>
                <a:gd name="connsiteY1" fmla="*/ 38106 h 777395"/>
                <a:gd name="connsiteX2" fmla="*/ 774619 w 5291939"/>
                <a:gd name="connsiteY2" fmla="*/ 98229 h 777395"/>
                <a:gd name="connsiteX3" fmla="*/ 1304622 w 5291939"/>
                <a:gd name="connsiteY3" fmla="*/ 197887 h 777395"/>
                <a:gd name="connsiteX4" fmla="*/ 2882981 w 5291939"/>
                <a:gd name="connsiteY4" fmla="*/ 419206 h 777395"/>
                <a:gd name="connsiteX5" fmla="*/ 4385625 w 5291939"/>
                <a:gd name="connsiteY5" fmla="*/ 506570 h 777395"/>
                <a:gd name="connsiteX6" fmla="*/ 5059551 w 5291939"/>
                <a:gd name="connsiteY6" fmla="*/ 777395 h 777395"/>
                <a:gd name="connsiteX7" fmla="*/ 0 w 5291939"/>
                <a:gd name="connsiteY7" fmla="*/ 777395 h 777395"/>
                <a:gd name="connsiteX0" fmla="*/ 0 w 5291939"/>
                <a:gd name="connsiteY0" fmla="*/ 843304 h 843304"/>
                <a:gd name="connsiteX1" fmla="*/ 0 w 5291939"/>
                <a:gd name="connsiteY1" fmla="*/ 28301 h 843304"/>
                <a:gd name="connsiteX2" fmla="*/ 774619 w 5291939"/>
                <a:gd name="connsiteY2" fmla="*/ 164138 h 843304"/>
                <a:gd name="connsiteX3" fmla="*/ 1304622 w 5291939"/>
                <a:gd name="connsiteY3" fmla="*/ 263796 h 843304"/>
                <a:gd name="connsiteX4" fmla="*/ 2882981 w 5291939"/>
                <a:gd name="connsiteY4" fmla="*/ 485115 h 843304"/>
                <a:gd name="connsiteX5" fmla="*/ 4385625 w 5291939"/>
                <a:gd name="connsiteY5" fmla="*/ 572479 h 843304"/>
                <a:gd name="connsiteX6" fmla="*/ 5059551 w 5291939"/>
                <a:gd name="connsiteY6" fmla="*/ 843304 h 843304"/>
                <a:gd name="connsiteX7" fmla="*/ 0 w 5291939"/>
                <a:gd name="connsiteY7" fmla="*/ 843304 h 843304"/>
                <a:gd name="connsiteX0" fmla="*/ 0 w 5291939"/>
                <a:gd name="connsiteY0" fmla="*/ 815003 h 815003"/>
                <a:gd name="connsiteX1" fmla="*/ 0 w 5291939"/>
                <a:gd name="connsiteY1" fmla="*/ 0 h 815003"/>
                <a:gd name="connsiteX2" fmla="*/ 774619 w 5291939"/>
                <a:gd name="connsiteY2" fmla="*/ 135837 h 815003"/>
                <a:gd name="connsiteX3" fmla="*/ 1304622 w 5291939"/>
                <a:gd name="connsiteY3" fmla="*/ 235495 h 815003"/>
                <a:gd name="connsiteX4" fmla="*/ 2882981 w 5291939"/>
                <a:gd name="connsiteY4" fmla="*/ 456814 h 815003"/>
                <a:gd name="connsiteX5" fmla="*/ 4385625 w 5291939"/>
                <a:gd name="connsiteY5" fmla="*/ 544178 h 815003"/>
                <a:gd name="connsiteX6" fmla="*/ 5059551 w 5291939"/>
                <a:gd name="connsiteY6" fmla="*/ 815003 h 815003"/>
                <a:gd name="connsiteX7" fmla="*/ 0 w 5291939"/>
                <a:gd name="connsiteY7" fmla="*/ 815003 h 815003"/>
                <a:gd name="connsiteX0" fmla="*/ 0 w 5291939"/>
                <a:gd name="connsiteY0" fmla="*/ 815003 h 815003"/>
                <a:gd name="connsiteX1" fmla="*/ 0 w 5291939"/>
                <a:gd name="connsiteY1" fmla="*/ 0 h 815003"/>
                <a:gd name="connsiteX2" fmla="*/ 780444 w 5291939"/>
                <a:gd name="connsiteY2" fmla="*/ 170782 h 815003"/>
                <a:gd name="connsiteX3" fmla="*/ 1304622 w 5291939"/>
                <a:gd name="connsiteY3" fmla="*/ 235495 h 815003"/>
                <a:gd name="connsiteX4" fmla="*/ 2882981 w 5291939"/>
                <a:gd name="connsiteY4" fmla="*/ 456814 h 815003"/>
                <a:gd name="connsiteX5" fmla="*/ 4385625 w 5291939"/>
                <a:gd name="connsiteY5" fmla="*/ 544178 h 815003"/>
                <a:gd name="connsiteX6" fmla="*/ 5059551 w 5291939"/>
                <a:gd name="connsiteY6" fmla="*/ 815003 h 815003"/>
                <a:gd name="connsiteX7" fmla="*/ 0 w 5291939"/>
                <a:gd name="connsiteY7" fmla="*/ 815003 h 815003"/>
                <a:gd name="connsiteX0" fmla="*/ 0 w 5291939"/>
                <a:gd name="connsiteY0" fmla="*/ 815003 h 815003"/>
                <a:gd name="connsiteX1" fmla="*/ 0 w 5291939"/>
                <a:gd name="connsiteY1" fmla="*/ 0 h 815003"/>
                <a:gd name="connsiteX2" fmla="*/ 780444 w 5291939"/>
                <a:gd name="connsiteY2" fmla="*/ 170782 h 815003"/>
                <a:gd name="connsiteX3" fmla="*/ 1502645 w 5291939"/>
                <a:gd name="connsiteY3" fmla="*/ 218023 h 815003"/>
                <a:gd name="connsiteX4" fmla="*/ 2882981 w 5291939"/>
                <a:gd name="connsiteY4" fmla="*/ 456814 h 815003"/>
                <a:gd name="connsiteX5" fmla="*/ 4385625 w 5291939"/>
                <a:gd name="connsiteY5" fmla="*/ 544178 h 815003"/>
                <a:gd name="connsiteX6" fmla="*/ 5059551 w 5291939"/>
                <a:gd name="connsiteY6" fmla="*/ 815003 h 815003"/>
                <a:gd name="connsiteX7" fmla="*/ 0 w 5291939"/>
                <a:gd name="connsiteY7" fmla="*/ 815003 h 815003"/>
                <a:gd name="connsiteX0" fmla="*/ 0 w 5291939"/>
                <a:gd name="connsiteY0" fmla="*/ 815003 h 815003"/>
                <a:gd name="connsiteX1" fmla="*/ 0 w 5291939"/>
                <a:gd name="connsiteY1" fmla="*/ 0 h 815003"/>
                <a:gd name="connsiteX2" fmla="*/ 780444 w 5291939"/>
                <a:gd name="connsiteY2" fmla="*/ 170782 h 815003"/>
                <a:gd name="connsiteX3" fmla="*/ 1502645 w 5291939"/>
                <a:gd name="connsiteY3" fmla="*/ 218023 h 815003"/>
                <a:gd name="connsiteX4" fmla="*/ 2882981 w 5291939"/>
                <a:gd name="connsiteY4" fmla="*/ 485935 h 815003"/>
                <a:gd name="connsiteX5" fmla="*/ 4385625 w 5291939"/>
                <a:gd name="connsiteY5" fmla="*/ 544178 h 815003"/>
                <a:gd name="connsiteX6" fmla="*/ 5059551 w 5291939"/>
                <a:gd name="connsiteY6" fmla="*/ 815003 h 815003"/>
                <a:gd name="connsiteX7" fmla="*/ 0 w 5291939"/>
                <a:gd name="connsiteY7" fmla="*/ 815003 h 815003"/>
                <a:gd name="connsiteX0" fmla="*/ 0 w 5291939"/>
                <a:gd name="connsiteY0" fmla="*/ 815003 h 815003"/>
                <a:gd name="connsiteX1" fmla="*/ 0 w 5291939"/>
                <a:gd name="connsiteY1" fmla="*/ 0 h 815003"/>
                <a:gd name="connsiteX2" fmla="*/ 780444 w 5291939"/>
                <a:gd name="connsiteY2" fmla="*/ 170782 h 815003"/>
                <a:gd name="connsiteX3" fmla="*/ 1601657 w 5291939"/>
                <a:gd name="connsiteY3" fmla="*/ 206375 h 815003"/>
                <a:gd name="connsiteX4" fmla="*/ 2882981 w 5291939"/>
                <a:gd name="connsiteY4" fmla="*/ 485935 h 815003"/>
                <a:gd name="connsiteX5" fmla="*/ 4385625 w 5291939"/>
                <a:gd name="connsiteY5" fmla="*/ 544178 h 815003"/>
                <a:gd name="connsiteX6" fmla="*/ 5059551 w 5291939"/>
                <a:gd name="connsiteY6" fmla="*/ 815003 h 815003"/>
                <a:gd name="connsiteX7" fmla="*/ 0 w 5291939"/>
                <a:gd name="connsiteY7" fmla="*/ 815003 h 815003"/>
                <a:gd name="connsiteX0" fmla="*/ 0 w 5669312"/>
                <a:gd name="connsiteY0" fmla="*/ 815003 h 832476"/>
                <a:gd name="connsiteX1" fmla="*/ 0 w 5669312"/>
                <a:gd name="connsiteY1" fmla="*/ 0 h 832476"/>
                <a:gd name="connsiteX2" fmla="*/ 780444 w 5669312"/>
                <a:gd name="connsiteY2" fmla="*/ 170782 h 832476"/>
                <a:gd name="connsiteX3" fmla="*/ 1601657 w 5669312"/>
                <a:gd name="connsiteY3" fmla="*/ 206375 h 832476"/>
                <a:gd name="connsiteX4" fmla="*/ 2882981 w 5669312"/>
                <a:gd name="connsiteY4" fmla="*/ 485935 h 832476"/>
                <a:gd name="connsiteX5" fmla="*/ 4385625 w 5669312"/>
                <a:gd name="connsiteY5" fmla="*/ 544178 h 832476"/>
                <a:gd name="connsiteX6" fmla="*/ 5483294 w 5669312"/>
                <a:gd name="connsiteY6" fmla="*/ 832476 h 832476"/>
                <a:gd name="connsiteX7" fmla="*/ 0 w 5669312"/>
                <a:gd name="connsiteY7" fmla="*/ 815003 h 832476"/>
                <a:gd name="connsiteX0" fmla="*/ 0 w 5843083"/>
                <a:gd name="connsiteY0" fmla="*/ 815003 h 826652"/>
                <a:gd name="connsiteX1" fmla="*/ 0 w 5843083"/>
                <a:gd name="connsiteY1" fmla="*/ 0 h 826652"/>
                <a:gd name="connsiteX2" fmla="*/ 780444 w 5843083"/>
                <a:gd name="connsiteY2" fmla="*/ 170782 h 826652"/>
                <a:gd name="connsiteX3" fmla="*/ 1601657 w 5843083"/>
                <a:gd name="connsiteY3" fmla="*/ 206375 h 826652"/>
                <a:gd name="connsiteX4" fmla="*/ 2882981 w 5843083"/>
                <a:gd name="connsiteY4" fmla="*/ 485935 h 826652"/>
                <a:gd name="connsiteX5" fmla="*/ 4385625 w 5843083"/>
                <a:gd name="connsiteY5" fmla="*/ 544178 h 826652"/>
                <a:gd name="connsiteX6" fmla="*/ 5672349 w 5843083"/>
                <a:gd name="connsiteY6" fmla="*/ 826652 h 826652"/>
                <a:gd name="connsiteX7" fmla="*/ 0 w 5843083"/>
                <a:gd name="connsiteY7" fmla="*/ 815003 h 826652"/>
                <a:gd name="connsiteX0" fmla="*/ 0 w 5672349"/>
                <a:gd name="connsiteY0" fmla="*/ 815003 h 826652"/>
                <a:gd name="connsiteX1" fmla="*/ 0 w 5672349"/>
                <a:gd name="connsiteY1" fmla="*/ 0 h 826652"/>
                <a:gd name="connsiteX2" fmla="*/ 780444 w 5672349"/>
                <a:gd name="connsiteY2" fmla="*/ 170782 h 826652"/>
                <a:gd name="connsiteX3" fmla="*/ 1601657 w 5672349"/>
                <a:gd name="connsiteY3" fmla="*/ 206375 h 826652"/>
                <a:gd name="connsiteX4" fmla="*/ 2882981 w 5672349"/>
                <a:gd name="connsiteY4" fmla="*/ 485935 h 826652"/>
                <a:gd name="connsiteX5" fmla="*/ 4385625 w 5672349"/>
                <a:gd name="connsiteY5" fmla="*/ 544178 h 826652"/>
                <a:gd name="connsiteX6" fmla="*/ 5672349 w 5672349"/>
                <a:gd name="connsiteY6" fmla="*/ 826652 h 826652"/>
                <a:gd name="connsiteX7" fmla="*/ 0 w 5672349"/>
                <a:gd name="connsiteY7" fmla="*/ 815003 h 826652"/>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2882981 w 5685387"/>
                <a:gd name="connsiteY4" fmla="*/ 485935 h 815003"/>
                <a:gd name="connsiteX5" fmla="*/ 4385625 w 5685387"/>
                <a:gd name="connsiteY5" fmla="*/ 544178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3045960 w 5685387"/>
                <a:gd name="connsiteY4" fmla="*/ 456814 h 815003"/>
                <a:gd name="connsiteX5" fmla="*/ 4385625 w 5685387"/>
                <a:gd name="connsiteY5" fmla="*/ 544178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3045960 w 5685387"/>
                <a:gd name="connsiteY4" fmla="*/ 456814 h 815003"/>
                <a:gd name="connsiteX5" fmla="*/ 4457335 w 5685387"/>
                <a:gd name="connsiteY5" fmla="*/ 596596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3261091 w 5685387"/>
                <a:gd name="connsiteY4" fmla="*/ 416045 h 815003"/>
                <a:gd name="connsiteX5" fmla="*/ 4457335 w 5685387"/>
                <a:gd name="connsiteY5" fmla="*/ 596596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3013365 w 5685387"/>
                <a:gd name="connsiteY4" fmla="*/ 474287 h 815003"/>
                <a:gd name="connsiteX5" fmla="*/ 4457335 w 5685387"/>
                <a:gd name="connsiteY5" fmla="*/ 596596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2980770 w 5685387"/>
                <a:gd name="connsiteY4" fmla="*/ 480111 h 815003"/>
                <a:gd name="connsiteX5" fmla="*/ 4457335 w 5685387"/>
                <a:gd name="connsiteY5" fmla="*/ 596596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2980770 w 5685387"/>
                <a:gd name="connsiteY4" fmla="*/ 480111 h 815003"/>
                <a:gd name="connsiteX5" fmla="*/ 4522526 w 5685387"/>
                <a:gd name="connsiteY5" fmla="*/ 579124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53809 w 5685387"/>
                <a:gd name="connsiteY3" fmla="*/ 206375 h 815003"/>
                <a:gd name="connsiteX4" fmla="*/ 2980770 w 5685387"/>
                <a:gd name="connsiteY4" fmla="*/ 480111 h 815003"/>
                <a:gd name="connsiteX5" fmla="*/ 4522526 w 5685387"/>
                <a:gd name="connsiteY5" fmla="*/ 579124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53809 w 5685387"/>
                <a:gd name="connsiteY3" fmla="*/ 206375 h 815003"/>
                <a:gd name="connsiteX4" fmla="*/ 2980770 w 5685387"/>
                <a:gd name="connsiteY4" fmla="*/ 480111 h 815003"/>
                <a:gd name="connsiteX5" fmla="*/ 4561641 w 5685387"/>
                <a:gd name="connsiteY5" fmla="*/ 538354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53809 w 5685387"/>
                <a:gd name="connsiteY3" fmla="*/ 206375 h 815003"/>
                <a:gd name="connsiteX4" fmla="*/ 2948174 w 5685387"/>
                <a:gd name="connsiteY4" fmla="*/ 456814 h 815003"/>
                <a:gd name="connsiteX5" fmla="*/ 4561641 w 5685387"/>
                <a:gd name="connsiteY5" fmla="*/ 538354 h 815003"/>
                <a:gd name="connsiteX6" fmla="*/ 5685387 w 5685387"/>
                <a:gd name="connsiteY6" fmla="*/ 809179 h 815003"/>
                <a:gd name="connsiteX7" fmla="*/ 0 w 5685387"/>
                <a:gd name="connsiteY7" fmla="*/ 815003 h 8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5387" h="815003">
                  <a:moveTo>
                    <a:pt x="0" y="815003"/>
                  </a:moveTo>
                  <a:lnTo>
                    <a:pt x="0" y="0"/>
                  </a:lnTo>
                  <a:cubicBezTo>
                    <a:pt x="224232" y="52795"/>
                    <a:pt x="578538" y="147064"/>
                    <a:pt x="780444" y="170782"/>
                  </a:cubicBezTo>
                  <a:lnTo>
                    <a:pt x="1653809" y="206375"/>
                  </a:lnTo>
                  <a:cubicBezTo>
                    <a:pt x="2139159" y="267951"/>
                    <a:pt x="2306821" y="365083"/>
                    <a:pt x="2948174" y="456814"/>
                  </a:cubicBezTo>
                  <a:cubicBezTo>
                    <a:pt x="3465558" y="510203"/>
                    <a:pt x="4198879" y="478656"/>
                    <a:pt x="4561641" y="538354"/>
                  </a:cubicBezTo>
                  <a:cubicBezTo>
                    <a:pt x="4796271" y="609700"/>
                    <a:pt x="5016106" y="631055"/>
                    <a:pt x="5685387" y="809179"/>
                  </a:cubicBezTo>
                  <a:lnTo>
                    <a:pt x="0" y="815003"/>
                  </a:lnTo>
                  <a:close/>
                </a:path>
              </a:pathLst>
            </a:custGeom>
            <a:gradFill flip="none" rotWithShape="1">
              <a:gsLst>
                <a:gs pos="0">
                  <a:srgbClr val="7EBF3D">
                    <a:shade val="30000"/>
                    <a:satMod val="115000"/>
                  </a:srgbClr>
                </a:gs>
                <a:gs pos="50000">
                  <a:srgbClr val="7EBF3D">
                    <a:shade val="67500"/>
                    <a:satMod val="115000"/>
                  </a:srgbClr>
                </a:gs>
                <a:gs pos="100000">
                  <a:srgbClr val="7EBF3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26"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913A9855-698C-472A-8FDA-91AC0EEE5744}" type="datetime1">
              <a:rPr lang="zh-TW" altLang="en-US" smtClean="0"/>
              <a:t>2024/11/27</a:t>
            </a:fld>
            <a:endParaRPr lang="zh-TW" altLang="en-US"/>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chemeClr val="tx1">
                    <a:tint val="75000"/>
                  </a:schemeClr>
                </a:solidFill>
                <a:latin typeface="+mn-lt"/>
                <a:ea typeface="+mn-ea"/>
              </a:defRPr>
            </a:lvl1pPr>
          </a:lstStyle>
          <a:p>
            <a:pPr>
              <a:defRPr/>
            </a:pPr>
            <a:endParaRPr lang="zh-TW" altLang="en-US" dirty="0"/>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defRPr>
            </a:lvl1pPr>
          </a:lstStyle>
          <a:p>
            <a:pPr>
              <a:defRPr/>
            </a:pPr>
            <a:fld id="{1966F82C-4BBD-4DFC-9EF5-CE5FA7596D88}" type="slidenum">
              <a:rPr lang="zh-TW" altLang="en-US"/>
              <a:pPr>
                <a:defRPr/>
              </a:pPr>
              <a:t>‹#›</a:t>
            </a:fld>
            <a:endParaRPr lang="zh-TW" altLang="en-US"/>
          </a:p>
        </p:txBody>
      </p:sp>
      <p:sp>
        <p:nvSpPr>
          <p:cNvPr id="8" name="投影片編號版面配置區 5">
            <a:extLst>
              <a:ext uri="{FF2B5EF4-FFF2-40B4-BE49-F238E27FC236}">
                <a16:creationId xmlns:a16="http://schemas.microsoft.com/office/drawing/2014/main" id="{0CD5CB52-CED6-BF45-B47A-FF4F21DD5D4E}"/>
              </a:ext>
            </a:extLst>
          </p:cNvPr>
          <p:cNvSpPr txBox="1">
            <a:spLocks/>
          </p:cNvSpPr>
          <p:nvPr userDrawn="1"/>
        </p:nvSpPr>
        <p:spPr>
          <a:xfrm>
            <a:off x="11582400" y="6425407"/>
            <a:ext cx="528077" cy="365125"/>
          </a:xfrm>
          <a:prstGeom prst="rect">
            <a:avLst/>
          </a:prstGeom>
        </p:spPr>
        <p:txBody>
          <a:bodyPr/>
          <a:lstStyle>
            <a:defPPr>
              <a:defRPr lang="zh-TW"/>
            </a:defPPr>
            <a:lvl1pPr algn="l" rtl="0" eaLnBrk="0" fontAlgn="base" hangingPunct="0">
              <a:spcBef>
                <a:spcPct val="0"/>
              </a:spcBef>
              <a:spcAft>
                <a:spcPct val="0"/>
              </a:spcAft>
              <a:defRPr kumimoji="1" kern="1200">
                <a:solidFill>
                  <a:srgbClr val="0000FF"/>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lgn="ctr">
              <a:defRPr/>
            </a:pPr>
            <a:fld id="{AC2B805A-4EDE-499B-B070-C666F543677B}" type="slidenum">
              <a:rPr lang="zh-TW" altLang="en-US" sz="1600" b="1" smtClean="0">
                <a:solidFill>
                  <a:schemeClr val="bg1"/>
                </a:solidFill>
                <a:latin typeface="微軟正黑體" panose="020B0604030504040204" pitchFamily="34" charset="-120"/>
                <a:ea typeface="微軟正黑體" panose="020B0604030504040204" pitchFamily="34" charset="-120"/>
              </a:rPr>
              <a:pPr algn="ctr">
                <a:defRPr/>
              </a:pPr>
              <a:t>‹#›</a:t>
            </a:fld>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237B62BD-38DB-8065-2BA0-5F3E4E3D1B9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330" y="136526"/>
            <a:ext cx="856540" cy="656841"/>
          </a:xfrm>
          <a:prstGeom prst="rect">
            <a:avLst/>
          </a:prstGeom>
        </p:spPr>
      </p:pic>
    </p:spTree>
    <p:extLst>
      <p:ext uri="{BB962C8B-B14F-4D97-AF65-F5344CB8AC3E}">
        <p14:creationId xmlns:p14="http://schemas.microsoft.com/office/powerpoint/2010/main" val="13646581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477;&#24030;&#20126;&#36939;&#21010;&#33337;&#22890;&#20896;.mp4"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10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8.jpeg"/><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6.png"/></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166.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164.png"/></Relationships>
</file>

<file path=ppt/slides/_rels/slide10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16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11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66.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164.png"/></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174.jpe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175.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2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1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5.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3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3.xml"/><Relationship Id="rId4" Type="http://schemas.openxmlformats.org/officeDocument/2006/relationships/image" Target="../media/image184.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14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notesSlide" Target="../notesSlides/notesSlide46.xml"/><Relationship Id="rId7" Type="http://schemas.openxmlformats.org/officeDocument/2006/relationships/image" Target="../media/image191.png"/><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190.png"/><Relationship Id="rId5" Type="http://schemas.openxmlformats.org/officeDocument/2006/relationships/image" Target="../media/image166.png"/><Relationship Id="rId4" Type="http://schemas.openxmlformats.org/officeDocument/2006/relationships/image" Target="../media/image165.png"/></Relationships>
</file>

<file path=ppt/slides/_rels/slide15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94.png"/></Relationships>
</file>

<file path=ppt/slides/_rels/slide15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76.xml"/><Relationship Id="rId13" Type="http://schemas.openxmlformats.org/officeDocument/2006/relationships/slide" Target="slide154.xml"/><Relationship Id="rId3" Type="http://schemas.openxmlformats.org/officeDocument/2006/relationships/notesSlide" Target="../notesSlides/notesSlide1.xml"/><Relationship Id="rId7" Type="http://schemas.openxmlformats.org/officeDocument/2006/relationships/slide" Target="slide8.xml"/><Relationship Id="rId12" Type="http://schemas.openxmlformats.org/officeDocument/2006/relationships/slide" Target="slide146.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7.xml"/><Relationship Id="rId11" Type="http://schemas.openxmlformats.org/officeDocument/2006/relationships/slide" Target="slide131.xml"/><Relationship Id="rId5" Type="http://schemas.openxmlformats.org/officeDocument/2006/relationships/slide" Target="slide3.xml"/><Relationship Id="rId10" Type="http://schemas.openxmlformats.org/officeDocument/2006/relationships/slide" Target="slide112.xml"/><Relationship Id="rId4" Type="http://schemas.openxmlformats.org/officeDocument/2006/relationships/image" Target="../media/image9.png"/><Relationship Id="rId9"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7.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3.jpe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5.xml"/><Relationship Id="rId1" Type="http://schemas.openxmlformats.org/officeDocument/2006/relationships/tags" Target="../tags/tag16.xml"/><Relationship Id="rId5" Type="http://schemas.openxmlformats.org/officeDocument/2006/relationships/image" Target="../media/image66.jpe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slideLayout" Target="../slideLayouts/slideLayout19.xml"/><Relationship Id="rId7" Type="http://schemas.openxmlformats.org/officeDocument/2006/relationships/oleObject" Target="../embeddings/oleObject2.bin"/><Relationship Id="rId2" Type="http://schemas.openxmlformats.org/officeDocument/2006/relationships/tags" Target="../tags/tag17.xml"/><Relationship Id="rId1" Type="http://schemas.openxmlformats.org/officeDocument/2006/relationships/vmlDrawing" Target="../drawings/vmlDrawing1.vml"/><Relationship Id="rId6" Type="http://schemas.openxmlformats.org/officeDocument/2006/relationships/image" Target="../media/image67.wmf"/><Relationship Id="rId5" Type="http://schemas.openxmlformats.org/officeDocument/2006/relationships/oleObject" Target="../embeddings/oleObject1.bin"/><Relationship Id="rId10" Type="http://schemas.openxmlformats.org/officeDocument/2006/relationships/image" Target="../media/image65.png"/><Relationship Id="rId4" Type="http://schemas.openxmlformats.org/officeDocument/2006/relationships/image" Target="../media/image69.jpeg"/><Relationship Id="rId9" Type="http://schemas.openxmlformats.org/officeDocument/2006/relationships/image" Target="../media/image70.jpeg"/></Relationships>
</file>

<file path=ppt/slides/_rels/slide49.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4.bin"/><Relationship Id="rId18" Type="http://schemas.openxmlformats.org/officeDocument/2006/relationships/image" Target="../media/image65.png"/><Relationship Id="rId3" Type="http://schemas.openxmlformats.org/officeDocument/2006/relationships/slideLayout" Target="../slideLayouts/slideLayout19.xml"/><Relationship Id="rId7" Type="http://schemas.openxmlformats.org/officeDocument/2006/relationships/oleObject" Target="../embeddings/oleObject2.bin"/><Relationship Id="rId12" Type="http://schemas.openxmlformats.org/officeDocument/2006/relationships/image" Target="../media/image71.wmf"/><Relationship Id="rId17" Type="http://schemas.openxmlformats.org/officeDocument/2006/relationships/image" Target="../media/image76.jpeg"/><Relationship Id="rId2" Type="http://schemas.openxmlformats.org/officeDocument/2006/relationships/tags" Target="../tags/tag18.xml"/><Relationship Id="rId16" Type="http://schemas.openxmlformats.org/officeDocument/2006/relationships/image" Target="../media/image73.wmf"/><Relationship Id="rId1" Type="http://schemas.openxmlformats.org/officeDocument/2006/relationships/vmlDrawing" Target="../drawings/vmlDrawing2.vml"/><Relationship Id="rId6" Type="http://schemas.openxmlformats.org/officeDocument/2006/relationships/image" Target="../media/image75.jpeg"/><Relationship Id="rId11" Type="http://schemas.openxmlformats.org/officeDocument/2006/relationships/oleObject" Target="../embeddings/oleObject3.bin"/><Relationship Id="rId5" Type="http://schemas.openxmlformats.org/officeDocument/2006/relationships/image" Target="../media/image69.jpeg"/><Relationship Id="rId15" Type="http://schemas.openxmlformats.org/officeDocument/2006/relationships/oleObject" Target="../embeddings/oleObject5.bin"/><Relationship Id="rId10" Type="http://schemas.openxmlformats.org/officeDocument/2006/relationships/image" Target="../media/image67.wmf"/><Relationship Id="rId4" Type="http://schemas.openxmlformats.org/officeDocument/2006/relationships/image" Target="../media/image74.jpeg"/><Relationship Id="rId9" Type="http://schemas.openxmlformats.org/officeDocument/2006/relationships/oleObject" Target="../embeddings/oleObject1.bin"/><Relationship Id="rId14" Type="http://schemas.openxmlformats.org/officeDocument/2006/relationships/image" Target="../media/image72.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6.jpeg"/><Relationship Id="rId3" Type="http://schemas.openxmlformats.org/officeDocument/2006/relationships/slideLayout" Target="../slideLayouts/slideLayout19.xml"/><Relationship Id="rId7" Type="http://schemas.openxmlformats.org/officeDocument/2006/relationships/image" Target="../media/image80.jpeg"/><Relationship Id="rId12" Type="http://schemas.openxmlformats.org/officeDocument/2006/relationships/image" Target="../media/image67.wmf"/><Relationship Id="rId2" Type="http://schemas.openxmlformats.org/officeDocument/2006/relationships/tags" Target="../tags/tag19.xml"/><Relationship Id="rId1" Type="http://schemas.openxmlformats.org/officeDocument/2006/relationships/vmlDrawing" Target="../drawings/vmlDrawing3.vml"/><Relationship Id="rId6" Type="http://schemas.openxmlformats.org/officeDocument/2006/relationships/image" Target="../media/image79.jpeg"/><Relationship Id="rId11" Type="http://schemas.openxmlformats.org/officeDocument/2006/relationships/oleObject" Target="../embeddings/oleObject1.bin"/><Relationship Id="rId5" Type="http://schemas.openxmlformats.org/officeDocument/2006/relationships/image" Target="../media/image78.jpeg"/><Relationship Id="rId10" Type="http://schemas.openxmlformats.org/officeDocument/2006/relationships/image" Target="../media/image68.wmf"/><Relationship Id="rId4" Type="http://schemas.openxmlformats.org/officeDocument/2006/relationships/image" Target="../media/image77.jpeg"/><Relationship Id="rId9" Type="http://schemas.openxmlformats.org/officeDocument/2006/relationships/oleObject" Target="../embeddings/oleObject2.bin"/><Relationship Id="rId14" Type="http://schemas.openxmlformats.org/officeDocument/2006/relationships/image" Target="../media/image65.png"/></Relationships>
</file>

<file path=ppt/slides/_rels/slide51.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76.jpeg"/><Relationship Id="rId3" Type="http://schemas.openxmlformats.org/officeDocument/2006/relationships/slideLayout" Target="../slideLayouts/slideLayout19.xml"/><Relationship Id="rId7" Type="http://schemas.openxmlformats.org/officeDocument/2006/relationships/image" Target="../media/image81.jpeg"/><Relationship Id="rId12" Type="http://schemas.openxmlformats.org/officeDocument/2006/relationships/image" Target="../media/image67.wmf"/><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69.jpeg"/><Relationship Id="rId11" Type="http://schemas.openxmlformats.org/officeDocument/2006/relationships/oleObject" Target="../embeddings/oleObject1.bin"/><Relationship Id="rId5" Type="http://schemas.openxmlformats.org/officeDocument/2006/relationships/image" Target="../media/image68.wmf"/><Relationship Id="rId10" Type="http://schemas.openxmlformats.org/officeDocument/2006/relationships/image" Target="../media/image84.jpeg"/><Relationship Id="rId4" Type="http://schemas.openxmlformats.org/officeDocument/2006/relationships/oleObject" Target="../embeddings/oleObject2.bin"/><Relationship Id="rId9" Type="http://schemas.openxmlformats.org/officeDocument/2006/relationships/image" Target="../media/image83.jpeg"/><Relationship Id="rId1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5.xml"/><Relationship Id="rId1" Type="http://schemas.openxmlformats.org/officeDocument/2006/relationships/tags" Target="../tags/tag21.xml"/><Relationship Id="rId5" Type="http://schemas.openxmlformats.org/officeDocument/2006/relationships/image" Target="../media/image65.pn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slideLayout" Target="../slideLayouts/slideLayout19.xml"/><Relationship Id="rId1" Type="http://schemas.openxmlformats.org/officeDocument/2006/relationships/tags" Target="../tags/tag23.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9.xml"/><Relationship Id="rId1" Type="http://schemas.openxmlformats.org/officeDocument/2006/relationships/tags" Target="../tags/tag26.xml"/><Relationship Id="rId5" Type="http://schemas.openxmlformats.org/officeDocument/2006/relationships/image" Target="../media/image98.jpeg"/><Relationship Id="rId4" Type="http://schemas.openxmlformats.org/officeDocument/2006/relationships/image" Target="../media/image97.jpe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9.xml"/><Relationship Id="rId1" Type="http://schemas.openxmlformats.org/officeDocument/2006/relationships/tags" Target="../tags/tag27.xml"/><Relationship Id="rId5" Type="http://schemas.openxmlformats.org/officeDocument/2006/relationships/image" Target="../media/image101.jpe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9.xml"/><Relationship Id="rId1" Type="http://schemas.openxmlformats.org/officeDocument/2006/relationships/tags" Target="../tags/tag28.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2.jpeg"/><Relationship Id="rId7" Type="http://schemas.openxmlformats.org/officeDocument/2006/relationships/image" Target="../media/image108.jpeg"/><Relationship Id="rId2" Type="http://schemas.openxmlformats.org/officeDocument/2006/relationships/slideLayout" Target="../slideLayouts/slideLayout19.xml"/><Relationship Id="rId1" Type="http://schemas.openxmlformats.org/officeDocument/2006/relationships/tags" Target="../tags/tag29.xml"/><Relationship Id="rId6" Type="http://schemas.openxmlformats.org/officeDocument/2006/relationships/image" Target="../media/image105.jpeg"/><Relationship Id="rId5" Type="http://schemas.openxmlformats.org/officeDocument/2006/relationships/image" Target="../media/image107.png"/><Relationship Id="rId4" Type="http://schemas.openxmlformats.org/officeDocument/2006/relationships/image" Target="../media/image106.jpeg"/><Relationship Id="rId9"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5.xml"/><Relationship Id="rId1" Type="http://schemas.openxmlformats.org/officeDocument/2006/relationships/tags" Target="../tags/tag30.xml"/></Relationships>
</file>

<file path=ppt/slides/_rels/slide62.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slideLayout" Target="../slideLayouts/slideLayout15.xml"/><Relationship Id="rId7" Type="http://schemas.openxmlformats.org/officeDocument/2006/relationships/oleObject" Target="../embeddings/oleObject7.bin"/><Relationship Id="rId2" Type="http://schemas.openxmlformats.org/officeDocument/2006/relationships/tags" Target="../tags/tag31.xml"/><Relationship Id="rId1" Type="http://schemas.openxmlformats.org/officeDocument/2006/relationships/vmlDrawing" Target="../drawings/vmlDrawing5.vml"/><Relationship Id="rId6" Type="http://schemas.openxmlformats.org/officeDocument/2006/relationships/image" Target="../media/image111.wmf"/><Relationship Id="rId11" Type="http://schemas.openxmlformats.org/officeDocument/2006/relationships/image" Target="../media/image113.wmf"/><Relationship Id="rId5" Type="http://schemas.openxmlformats.org/officeDocument/2006/relationships/oleObject" Target="../embeddings/oleObject6.bin"/><Relationship Id="rId10" Type="http://schemas.openxmlformats.org/officeDocument/2006/relationships/oleObject" Target="../embeddings/oleObject8.bin"/><Relationship Id="rId4" Type="http://schemas.openxmlformats.org/officeDocument/2006/relationships/notesSlide" Target="../notesSlides/notesSlide30.xml"/><Relationship Id="rId9" Type="http://schemas.openxmlformats.org/officeDocument/2006/relationships/image" Target="../media/image114.jpg"/></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19.xml"/><Relationship Id="rId1" Type="http://schemas.openxmlformats.org/officeDocument/2006/relationships/tags" Target="../tags/tag3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4.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slideLayout" Target="../slideLayouts/slideLayout19.xml"/><Relationship Id="rId1" Type="http://schemas.openxmlformats.org/officeDocument/2006/relationships/tags" Target="../tags/tag33.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6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18.jpeg"/><Relationship Id="rId7" Type="http://schemas.openxmlformats.org/officeDocument/2006/relationships/image" Target="../media/image128.jpeg"/><Relationship Id="rId2" Type="http://schemas.openxmlformats.org/officeDocument/2006/relationships/slideLayout" Target="../slideLayouts/slideLayout19.xml"/><Relationship Id="rId1" Type="http://schemas.openxmlformats.org/officeDocument/2006/relationships/tags" Target="../tags/tag34.xml"/><Relationship Id="rId6" Type="http://schemas.openxmlformats.org/officeDocument/2006/relationships/image" Target="../media/image121.jpeg"/><Relationship Id="rId5" Type="http://schemas.openxmlformats.org/officeDocument/2006/relationships/image" Target="../media/image127.jpeg"/><Relationship Id="rId10" Type="http://schemas.openxmlformats.org/officeDocument/2006/relationships/image" Target="../media/image131.jpeg"/><Relationship Id="rId4" Type="http://schemas.openxmlformats.org/officeDocument/2006/relationships/image" Target="../media/image126.jpeg"/><Relationship Id="rId9" Type="http://schemas.openxmlformats.org/officeDocument/2006/relationships/image" Target="../media/image130.jpeg"/></Relationships>
</file>

<file path=ppt/slides/_rels/slide6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18.jpeg"/><Relationship Id="rId7" Type="http://schemas.openxmlformats.org/officeDocument/2006/relationships/image" Target="../media/image134.jpeg"/><Relationship Id="rId2" Type="http://schemas.openxmlformats.org/officeDocument/2006/relationships/slideLayout" Target="../slideLayouts/slideLayout19.xml"/><Relationship Id="rId1" Type="http://schemas.openxmlformats.org/officeDocument/2006/relationships/tags" Target="../tags/tag35.xml"/><Relationship Id="rId6" Type="http://schemas.openxmlformats.org/officeDocument/2006/relationships/image" Target="../media/image133.jpeg"/><Relationship Id="rId5" Type="http://schemas.openxmlformats.org/officeDocument/2006/relationships/image" Target="../media/image127.jpeg"/><Relationship Id="rId4" Type="http://schemas.openxmlformats.org/officeDocument/2006/relationships/image" Target="../media/image132.jpeg"/></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142.png"/><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44.pn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50.jpeg"/></Relationships>
</file>

<file path=ppt/slides/_rels/slide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52.jpeg"/></Relationships>
</file>

<file path=ppt/slides/_rels/slide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15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159.jpeg"/></Relationships>
</file>

<file path=ppt/slides/_rels/slide9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9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9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164.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9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584775"/>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smtClean="0"/>
              <a:t>：余儘卿</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113</a:t>
            </a:r>
            <a:r>
              <a:rPr lang="zh-TW" altLang="en-US" dirty="0" smtClean="0">
                <a:latin typeface="標楷體" pitchFamily="65" charset="-120"/>
                <a:ea typeface="標楷體" pitchFamily="65" charset="-120"/>
              </a:rPr>
              <a:t>年</a:t>
            </a:r>
            <a:r>
              <a:rPr lang="en-US" altLang="zh-TW" dirty="0" smtClean="0">
                <a:latin typeface="標楷體" pitchFamily="65" charset="-120"/>
                <a:ea typeface="標楷體" pitchFamily="65" charset="-120"/>
              </a:rPr>
              <a:t>11</a:t>
            </a:r>
            <a:r>
              <a:rPr lang="zh-TW" altLang="en-US" dirty="0" smtClean="0">
                <a:latin typeface="標楷體" pitchFamily="65" charset="-120"/>
                <a:ea typeface="標楷體" pitchFamily="65" charset="-120"/>
              </a:rPr>
              <a:t>月</a:t>
            </a:r>
            <a:r>
              <a:rPr lang="en-US" altLang="zh-TW" smtClean="0">
                <a:latin typeface="標楷體" pitchFamily="65" charset="-120"/>
                <a:ea typeface="標楷體" pitchFamily="65" charset="-120"/>
              </a:rPr>
              <a:t>22</a:t>
            </a:r>
            <a:r>
              <a:rPr lang="zh-TW" altLang="en-US" smtClean="0">
                <a:latin typeface="標楷體" pitchFamily="65" charset="-120"/>
                <a:ea typeface="標楷體" pitchFamily="65" charset="-120"/>
              </a:rPr>
              <a:t>日</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sp>
        <p:nvSpPr>
          <p:cNvPr id="6" name="矩形 5"/>
          <p:cNvSpPr/>
          <p:nvPr/>
        </p:nvSpPr>
        <p:spPr>
          <a:xfrm>
            <a:off x="1415480" y="620688"/>
            <a:ext cx="9505056" cy="1323439"/>
          </a:xfrm>
          <a:prstGeom prst="rect">
            <a:avLst/>
          </a:prstGeom>
        </p:spPr>
        <p:txBody>
          <a:bodyPr wrap="square">
            <a:spAutoFit/>
          </a:bodyPr>
          <a:lstStyle/>
          <a:p>
            <a:pPr lvl="0" algn="ctr"/>
            <a:r>
              <a:rPr lang="zh-TW" altLang="en-US" sz="4000" b="1" dirty="0">
                <a:solidFill>
                  <a:srgbClr val="0066FF"/>
                </a:solidFill>
                <a:latin typeface="標楷體" panose="03000509000000000000" pitchFamily="65" charset="-120"/>
                <a:ea typeface="標楷體" panose="03000509000000000000" pitchFamily="65" charset="-120"/>
              </a:rPr>
              <a:t>桃連區之單獨招生</a:t>
            </a:r>
            <a:endParaRPr lang="en-US" altLang="zh-TW" sz="4000" b="1" dirty="0">
              <a:solidFill>
                <a:srgbClr val="0066FF"/>
              </a:solidFill>
              <a:latin typeface="標楷體" panose="03000509000000000000" pitchFamily="65" charset="-120"/>
              <a:ea typeface="標楷體" panose="03000509000000000000" pitchFamily="65" charset="-120"/>
            </a:endParaRPr>
          </a:p>
          <a:p>
            <a:pPr lvl="0" algn="ct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桃園市立羅浮高中</a:t>
            </a: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原住民重點高中</a:t>
            </a:r>
            <a:r>
              <a:rPr lang="en-US" altLang="zh-TW" sz="4000" b="1" dirty="0">
                <a:solidFill>
                  <a:srgbClr val="0066FF"/>
                </a:solidFill>
                <a:latin typeface="標楷體" panose="03000509000000000000" pitchFamily="65" charset="-120"/>
                <a:ea typeface="標楷體" panose="03000509000000000000" pitchFamily="65" charset="-120"/>
              </a:rPr>
              <a:t>)</a:t>
            </a:r>
          </a:p>
        </p:txBody>
      </p:sp>
      <p:sp>
        <p:nvSpPr>
          <p:cNvPr id="7" name="內容版面配置區 2">
            <a:extLst>
              <a:ext uri="{FF2B5EF4-FFF2-40B4-BE49-F238E27FC236}">
                <a16:creationId xmlns:a16="http://schemas.microsoft.com/office/drawing/2014/main" id="{39DBE3DF-BD04-4593-BDE3-1B986E9CFC55}"/>
              </a:ext>
            </a:extLst>
          </p:cNvPr>
          <p:cNvSpPr txBox="1">
            <a:spLocks/>
          </p:cNvSpPr>
          <p:nvPr/>
        </p:nvSpPr>
        <p:spPr>
          <a:xfrm>
            <a:off x="1199456" y="1484784"/>
            <a:ext cx="10515600" cy="465627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solidFill>
                  <a:srgbClr val="FF0000"/>
                </a:solidFill>
                <a:latin typeface="標楷體" panose="03000509000000000000" pitchFamily="65" charset="-120"/>
                <a:ea typeface="標楷體" panose="03000509000000000000" pitchFamily="65" charset="-120"/>
              </a:rPr>
              <a:t>20 </a:t>
            </a:r>
            <a:r>
              <a:rPr kumimoji="0" lang="zh-TW" altLang="en-US" sz="3600" kern="0" dirty="0">
                <a:latin typeface="標楷體" panose="03000509000000000000" pitchFamily="65" charset="-120"/>
                <a:ea typeface="標楷體" panose="03000509000000000000" pitchFamily="65" charset="-120"/>
              </a:rPr>
              <a:t>名（暫定）</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招生對象：一般生</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原住民學生皆收</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招生科別：餐飲科</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觀光科</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免會考成績</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優惠：免收住宿費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交通費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午餐費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學費</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0" indent="0">
              <a:buNone/>
            </a:pP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76832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103</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(3/10~3/14)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(2/20~3/5)</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3319F5"/>
                </a:solidFill>
                <a:latin typeface="標楷體" panose="03000509000000000000" pitchFamily="65" charset="-120"/>
                <a:ea typeface="標楷體" panose="03000509000000000000" pitchFamily="65" charset="-120"/>
              </a:rPr>
              <a:t>(3/15)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(4/12</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4/13)</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(6/13)</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r>
              <a:rPr lang="en-US" altLang="zh-TW" sz="2400" dirty="0">
                <a:solidFill>
                  <a:srgbClr val="FF0000"/>
                </a:solidFill>
                <a:latin typeface="標楷體" pitchFamily="65" charset="-120"/>
                <a:ea typeface="標楷體" pitchFamily="65" charset="-120"/>
              </a:rPr>
              <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(3/15</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3/16)</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(5/17~5/18)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5/22</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5/23</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6/16</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(6/20</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(7/09)</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(7/10)</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endParaRPr lang="en-US" altLang="zh-TW" sz="2400" dirty="0">
              <a:solidFill>
                <a:srgbClr val="FF0000"/>
              </a:solidFill>
              <a:latin typeface="標楷體" pitchFamily="65" charset="-120"/>
              <a:ea typeface="標楷體" pitchFamily="65" charset="-120"/>
            </a:endParaRPr>
          </a:p>
          <a:p>
            <a:pPr algn="ctr" eaLnBrk="0" hangingPunct="0"/>
            <a:r>
              <a:rPr lang="en-US" altLang="zh-TW" sz="2400" dirty="0">
                <a:solidFill>
                  <a:srgbClr val="3D25F6"/>
                </a:solidFill>
                <a:latin typeface="標楷體" pitchFamily="65" charset="-120"/>
                <a:ea typeface="標楷體" pitchFamily="65" charset="-120"/>
              </a:rPr>
              <a:t>(113</a:t>
            </a:r>
            <a:r>
              <a:rPr lang="zh-TW" altLang="en-US" sz="2400" dirty="0">
                <a:solidFill>
                  <a:srgbClr val="3D25F6"/>
                </a:solidFill>
                <a:latin typeface="標楷體" pitchFamily="65" charset="-120"/>
                <a:ea typeface="標楷體" pitchFamily="65" charset="-120"/>
              </a:rPr>
              <a:t>年</a:t>
            </a:r>
            <a:r>
              <a:rPr lang="en-US" altLang="zh-TW" sz="2400" dirty="0">
                <a:solidFill>
                  <a:srgbClr val="3D25F6"/>
                </a:solidFill>
                <a:latin typeface="標楷體" pitchFamily="65" charset="-120"/>
                <a:ea typeface="標楷體" pitchFamily="65" charset="-120"/>
              </a:rPr>
              <a:t>12/26</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27)</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(1/10-1/16)</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2/11</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2" name="圓角矩形 23">
            <a:extLst>
              <a:ext uri="{FF2B5EF4-FFF2-40B4-BE49-F238E27FC236}">
                <a16:creationId xmlns:a16="http://schemas.microsoft.com/office/drawing/2014/main" id="{E674CCDD-998C-4E7F-8AB4-BB6124AEE40B}"/>
              </a:ext>
            </a:extLst>
          </p:cNvPr>
          <p:cNvSpPr/>
          <p:nvPr/>
        </p:nvSpPr>
        <p:spPr>
          <a:xfrm>
            <a:off x="23496" y="1714432"/>
            <a:ext cx="1103953" cy="4090832"/>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000" dirty="0">
                <a:solidFill>
                  <a:srgbClr val="FF0000"/>
                </a:solidFill>
                <a:latin typeface="標楷體" panose="03000509000000000000" pitchFamily="65" charset="-120"/>
                <a:ea typeface="標楷體" panose="03000509000000000000" pitchFamily="65" charset="-120"/>
              </a:rPr>
              <a:t>藝才班報名</a:t>
            </a:r>
            <a:r>
              <a:rPr lang="en-US" altLang="zh-TW" sz="1200" dirty="0">
                <a:solidFill>
                  <a:srgbClr val="3319F5"/>
                </a:solidFill>
                <a:latin typeface="標楷體" panose="03000509000000000000" pitchFamily="65" charset="-120"/>
                <a:ea typeface="標楷體" panose="03000509000000000000" pitchFamily="65" charset="-120"/>
              </a:rPr>
              <a:t>(2/17~3/3)</a:t>
            </a:r>
            <a:endParaRPr lang="en-US" altLang="zh-TW" sz="1300" dirty="0">
              <a:solidFill>
                <a:srgbClr val="3319F5"/>
              </a:solidFill>
              <a:latin typeface="標楷體" panose="03000509000000000000" pitchFamily="65" charset="-120"/>
              <a:ea typeface="標楷體" panose="03000509000000000000" pitchFamily="65" charset="-120"/>
            </a:endParaRPr>
          </a:p>
          <a:p>
            <a:pPr algn="ctr">
              <a:defRPr/>
            </a:pPr>
            <a:endParaRPr lang="en-US" altLang="zh-TW" sz="1800" dirty="0">
              <a:solidFill>
                <a:srgbClr val="FF0000"/>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藝才班術科測驗</a:t>
            </a:r>
            <a:r>
              <a:rPr lang="en-US" altLang="zh-TW" sz="1800" dirty="0">
                <a:solidFill>
                  <a:srgbClr val="3319F5"/>
                </a:solidFill>
                <a:latin typeface="標楷體" panose="03000509000000000000" pitchFamily="65" charset="-120"/>
                <a:ea typeface="標楷體" panose="03000509000000000000" pitchFamily="65" charset="-120"/>
              </a:rPr>
              <a:t>(</a:t>
            </a:r>
            <a:r>
              <a:rPr lang="zh-TW" altLang="en-US" sz="1800" dirty="0">
                <a:solidFill>
                  <a:srgbClr val="FF0000"/>
                </a:solidFill>
                <a:latin typeface="標楷體" panose="03000509000000000000" pitchFamily="65" charset="-120"/>
                <a:ea typeface="標楷體" panose="03000509000000000000" pitchFamily="65" charset="-120"/>
              </a:rPr>
              <a:t>音樂、舞蹈</a:t>
            </a:r>
            <a:r>
              <a:rPr lang="en-US" altLang="zh-TW" sz="1800" dirty="0">
                <a:solidFill>
                  <a:srgbClr val="3319F5"/>
                </a:solidFill>
                <a:latin typeface="標楷體" panose="03000509000000000000" pitchFamily="65" charset="-120"/>
                <a:ea typeface="標楷體" panose="03000509000000000000" pitchFamily="65" charset="-120"/>
              </a:rPr>
              <a:t>4/12~4/14</a:t>
            </a:r>
            <a:r>
              <a:rPr lang="zh-TW" altLang="en-US" sz="1800" dirty="0">
                <a:solidFill>
                  <a:srgbClr val="3319F5"/>
                </a:solidFill>
                <a:latin typeface="標楷體" panose="03000509000000000000" pitchFamily="65" charset="-120"/>
                <a:ea typeface="標楷體" panose="03000509000000000000" pitchFamily="65" charset="-120"/>
              </a:rPr>
              <a:t>；</a:t>
            </a:r>
            <a:endParaRPr lang="en-US" altLang="zh-TW"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美術、戲劇</a:t>
            </a:r>
            <a:r>
              <a:rPr lang="en-US" altLang="zh-TW" sz="1800" dirty="0">
                <a:solidFill>
                  <a:srgbClr val="3319F5"/>
                </a:solidFill>
                <a:latin typeface="標楷體" panose="03000509000000000000" pitchFamily="65" charset="-120"/>
                <a:ea typeface="標楷體" panose="03000509000000000000" pitchFamily="65" charset="-120"/>
              </a:rPr>
              <a:t>4/19~4/20)</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 name="箭號: 彎曲 2">
            <a:extLst>
              <a:ext uri="{FF2B5EF4-FFF2-40B4-BE49-F238E27FC236}">
                <a16:creationId xmlns:a16="http://schemas.microsoft.com/office/drawing/2014/main" id="{768E1F43-C14A-422D-A3B0-9F6C64C09355}"/>
              </a:ext>
            </a:extLst>
          </p:cNvPr>
          <p:cNvSpPr/>
          <p:nvPr/>
        </p:nvSpPr>
        <p:spPr bwMode="auto">
          <a:xfrm rot="5400000">
            <a:off x="1390780" y="3858832"/>
            <a:ext cx="397558" cy="780207"/>
          </a:xfrm>
          <a:prstGeom prst="bentArrow">
            <a:avLst>
              <a:gd name="adj1" fmla="val 39846"/>
              <a:gd name="adj2" fmla="val 25000"/>
              <a:gd name="adj3" fmla="val 25000"/>
              <a:gd name="adj4" fmla="val 17396"/>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380960" y="-175631"/>
            <a:ext cx="11572955"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依管道彙整</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graphicFrame>
        <p:nvGraphicFramePr>
          <p:cNvPr id="6" name="表格 5"/>
          <p:cNvGraphicFramePr>
            <a:graphicFrameLocks noGrp="1"/>
          </p:cNvGraphicFramePr>
          <p:nvPr/>
        </p:nvGraphicFramePr>
        <p:xfrm>
          <a:off x="166645" y="642917"/>
          <a:ext cx="11787271" cy="6050803"/>
        </p:xfrm>
        <a:graphic>
          <a:graphicData uri="http://schemas.openxmlformats.org/drawingml/2006/table">
            <a:tbl>
              <a:tblPr/>
              <a:tblGrid>
                <a:gridCol w="771064">
                  <a:extLst>
                    <a:ext uri="{9D8B030D-6E8A-4147-A177-3AD203B41FA5}">
                      <a16:colId xmlns:a16="http://schemas.microsoft.com/office/drawing/2014/main" val="20000"/>
                    </a:ext>
                  </a:extLst>
                </a:gridCol>
                <a:gridCol w="928131">
                  <a:extLst>
                    <a:ext uri="{9D8B030D-6E8A-4147-A177-3AD203B41FA5}">
                      <a16:colId xmlns:a16="http://schemas.microsoft.com/office/drawing/2014/main" val="20001"/>
                    </a:ext>
                  </a:extLst>
                </a:gridCol>
                <a:gridCol w="931700">
                  <a:extLst>
                    <a:ext uri="{9D8B030D-6E8A-4147-A177-3AD203B41FA5}">
                      <a16:colId xmlns:a16="http://schemas.microsoft.com/office/drawing/2014/main" val="20002"/>
                    </a:ext>
                  </a:extLst>
                </a:gridCol>
                <a:gridCol w="1083882">
                  <a:extLst>
                    <a:ext uri="{9D8B030D-6E8A-4147-A177-3AD203B41FA5}">
                      <a16:colId xmlns:a16="http://schemas.microsoft.com/office/drawing/2014/main" val="20003"/>
                    </a:ext>
                  </a:extLst>
                </a:gridCol>
                <a:gridCol w="785818">
                  <a:extLst>
                    <a:ext uri="{9D8B030D-6E8A-4147-A177-3AD203B41FA5}">
                      <a16:colId xmlns:a16="http://schemas.microsoft.com/office/drawing/2014/main" val="20004"/>
                    </a:ext>
                  </a:extLst>
                </a:gridCol>
                <a:gridCol w="771907">
                  <a:extLst>
                    <a:ext uri="{9D8B030D-6E8A-4147-A177-3AD203B41FA5}">
                      <a16:colId xmlns:a16="http://schemas.microsoft.com/office/drawing/2014/main" val="20005"/>
                    </a:ext>
                  </a:extLst>
                </a:gridCol>
                <a:gridCol w="771064">
                  <a:extLst>
                    <a:ext uri="{9D8B030D-6E8A-4147-A177-3AD203B41FA5}">
                      <a16:colId xmlns:a16="http://schemas.microsoft.com/office/drawing/2014/main" val="20006"/>
                    </a:ext>
                  </a:extLst>
                </a:gridCol>
                <a:gridCol w="842458">
                  <a:extLst>
                    <a:ext uri="{9D8B030D-6E8A-4147-A177-3AD203B41FA5}">
                      <a16:colId xmlns:a16="http://schemas.microsoft.com/office/drawing/2014/main" val="20007"/>
                    </a:ext>
                  </a:extLst>
                </a:gridCol>
                <a:gridCol w="871016">
                  <a:extLst>
                    <a:ext uri="{9D8B030D-6E8A-4147-A177-3AD203B41FA5}">
                      <a16:colId xmlns:a16="http://schemas.microsoft.com/office/drawing/2014/main" val="20008"/>
                    </a:ext>
                  </a:extLst>
                </a:gridCol>
                <a:gridCol w="856736">
                  <a:extLst>
                    <a:ext uri="{9D8B030D-6E8A-4147-A177-3AD203B41FA5}">
                      <a16:colId xmlns:a16="http://schemas.microsoft.com/office/drawing/2014/main" val="20009"/>
                    </a:ext>
                  </a:extLst>
                </a:gridCol>
                <a:gridCol w="888864">
                  <a:extLst>
                    <a:ext uri="{9D8B030D-6E8A-4147-A177-3AD203B41FA5}">
                      <a16:colId xmlns:a16="http://schemas.microsoft.com/office/drawing/2014/main" val="20010"/>
                    </a:ext>
                  </a:extLst>
                </a:gridCol>
                <a:gridCol w="642552">
                  <a:extLst>
                    <a:ext uri="{9D8B030D-6E8A-4147-A177-3AD203B41FA5}">
                      <a16:colId xmlns:a16="http://schemas.microsoft.com/office/drawing/2014/main" val="20011"/>
                    </a:ext>
                  </a:extLst>
                </a:gridCol>
                <a:gridCol w="1642079">
                  <a:extLst>
                    <a:ext uri="{9D8B030D-6E8A-4147-A177-3AD203B41FA5}">
                      <a16:colId xmlns:a16="http://schemas.microsoft.com/office/drawing/2014/main" val="20012"/>
                    </a:ext>
                  </a:extLst>
                </a:gridCol>
              </a:tblGrid>
              <a:tr h="215775">
                <a:tc>
                  <a:txBody>
                    <a:bodyPr/>
                    <a:lstStyle/>
                    <a:p>
                      <a:pPr algn="l" fontAlgn="ctr"/>
                      <a:r>
                        <a:rPr lang="en-US" altLang="zh-TW" sz="1400" b="0" i="0" u="none" strike="noStrike" dirty="0">
                          <a:solidFill>
                            <a:srgbClr val="000000"/>
                          </a:solidFill>
                          <a:latin typeface="新細明體"/>
                        </a:rPr>
                        <a:t>113</a:t>
                      </a:r>
                      <a:r>
                        <a:rPr lang="zh-TW" altLang="en-US" sz="1400" b="0" i="0" u="none" strike="noStrike" dirty="0">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zh-TW" altLang="en-US" sz="1400" b="1" i="0" u="none" strike="noStrike">
                          <a:solidFill>
                            <a:srgbClr val="FF0000"/>
                          </a:solidFill>
                          <a:latin typeface="新細明體"/>
                        </a:rPr>
                        <a:t>試模擬</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zh-TW" altLang="en-US" sz="1400" b="0" i="0" u="none" strike="noStrike">
                          <a:solidFill>
                            <a:srgbClr val="000000"/>
                          </a:solidFill>
                          <a:latin typeface="新細明體"/>
                        </a:rPr>
                        <a:t>特色招生管道</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免試入學管道</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fontAlgn="ctr"/>
                      <a:r>
                        <a:rPr lang="zh-TW" altLang="en-US" sz="1400" b="1" i="0" u="none" strike="noStrike">
                          <a:solidFill>
                            <a:srgbClr val="000000"/>
                          </a:solidFill>
                          <a:latin typeface="新細明體"/>
                        </a:rPr>
                        <a:t>實用技能學程</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TW" altLang="en-US" sz="1400" b="1" i="0" u="none" strike="noStrike" dirty="0">
                          <a:solidFill>
                            <a:srgbClr val="000000"/>
                          </a:solidFill>
                          <a:latin typeface="新細明體"/>
                        </a:rPr>
                        <a:t>五專</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775">
                <a:tc>
                  <a:txBody>
                    <a:bodyPr/>
                    <a:lstStyle/>
                    <a:p>
                      <a:pPr algn="ctr" fontAlgn="ctr"/>
                      <a:r>
                        <a:rPr lang="en-US" altLang="zh-TW" sz="1400" b="0" i="0" u="none" strike="noStrike" dirty="0">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甄選入學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1400" b="1" i="0" u="none" strike="noStrike">
                          <a:solidFill>
                            <a:srgbClr val="000000"/>
                          </a:solidFill>
                          <a:latin typeface="新細明體"/>
                        </a:rPr>
                        <a:t>考試分發入學</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rowSpan="2">
                  <a:txBody>
                    <a:bodyPr/>
                    <a:lstStyle/>
                    <a:p>
                      <a:pPr algn="ctr" fontAlgn="ctr"/>
                      <a:r>
                        <a:rPr lang="zh-TW" altLang="en-US" sz="1400" b="1" i="0" u="none" strike="noStrike">
                          <a:solidFill>
                            <a:srgbClr val="000000"/>
                          </a:solidFill>
                          <a:latin typeface="新細明體"/>
                        </a:rPr>
                        <a:t>直升入學</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a:solidFill>
                            <a:srgbClr val="000000"/>
                          </a:solidFill>
                          <a:latin typeface="新細明體"/>
                        </a:rPr>
                        <a:t>免試入學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zh-TW" altLang="en-US" sz="1400" b="1" i="0" u="none" strike="noStrike">
                          <a:solidFill>
                            <a:srgbClr val="000000"/>
                          </a:solidFill>
                          <a:latin typeface="新細明體"/>
                        </a:rPr>
                        <a:t>技優甄審</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dirty="0">
                          <a:solidFill>
                            <a:srgbClr val="000000"/>
                          </a:solidFill>
                          <a:latin typeface="新細明體"/>
                        </a:rPr>
                        <a:t>完全免試</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1"/>
                  </a:ext>
                </a:extLst>
              </a:tr>
              <a:tr h="215775">
                <a:tc>
                  <a:txBody>
                    <a:bodyPr/>
                    <a:lstStyle/>
                    <a:p>
                      <a:pPr algn="r" fontAlgn="ctr"/>
                      <a:r>
                        <a:rPr lang="en-US" altLang="zh-TW" sz="1400" b="0" i="0" u="none" strike="noStrike">
                          <a:solidFill>
                            <a:srgbClr val="000000"/>
                          </a:solidFill>
                          <a:latin typeface="新細明體"/>
                        </a:rPr>
                        <a:t>114</a:t>
                      </a:r>
                      <a:r>
                        <a:rPr lang="zh-TW" altLang="en-US" sz="1400" b="0" i="0" u="none" strike="noStrike">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ctr" fontAlgn="ctr"/>
                      <a:r>
                        <a:rPr lang="zh-TW" altLang="en-US" sz="1400" b="1" i="0" u="none" strike="noStrike" dirty="0">
                          <a:solidFill>
                            <a:srgbClr val="000000"/>
                          </a:solidFill>
                          <a:latin typeface="新細明體"/>
                        </a:rPr>
                        <a:t>藝才班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zh-TW" altLang="en-US" sz="1400" b="1" i="0" u="none" strike="noStrike" dirty="0">
                          <a:solidFill>
                            <a:srgbClr val="000000"/>
                          </a:solidFill>
                          <a:latin typeface="新細明體"/>
                        </a:rPr>
                        <a:t>體育班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1" i="0" u="none" strike="noStrike" dirty="0">
                          <a:solidFill>
                            <a:srgbClr val="000000"/>
                          </a:solidFill>
                          <a:latin typeface="新細明體"/>
                        </a:rPr>
                        <a:t>科學班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TW" altLang="en-US" sz="1400" b="1" i="0" u="none" strike="noStrike" dirty="0">
                          <a:solidFill>
                            <a:srgbClr val="000000"/>
                          </a:solidFill>
                          <a:latin typeface="新細明體"/>
                        </a:rPr>
                        <a:t>專業群科</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215775">
                <a:tc>
                  <a:txBody>
                    <a:bodyPr/>
                    <a:lstStyle/>
                    <a:p>
                      <a:pPr algn="l" fontAlgn="ctr"/>
                      <a:r>
                        <a:rPr lang="en-US" altLang="zh-TW" sz="1400" b="0" i="0" u="none" strike="noStrike">
                          <a:solidFill>
                            <a:srgbClr val="000000"/>
                          </a:solidFill>
                          <a:latin typeface="新細明體"/>
                        </a:rPr>
                        <a:t>12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26-27</a:t>
                      </a:r>
                      <a:r>
                        <a:rPr lang="zh-TW" altLang="en-US" sz="1400" b="1" i="0" u="none" strike="noStrike">
                          <a:solidFill>
                            <a:srgbClr val="FF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8607">
                <a:tc>
                  <a:txBody>
                    <a:bodyPr/>
                    <a:lstStyle/>
                    <a:p>
                      <a:pPr algn="l" fontAlgn="ctr"/>
                      <a:r>
                        <a:rPr lang="en-US" altLang="zh-TW" sz="1400" b="0" i="0" u="none" strike="noStrike">
                          <a:solidFill>
                            <a:srgbClr val="000000"/>
                          </a:solidFill>
                          <a:latin typeface="新細明體"/>
                        </a:rPr>
                        <a:t>1</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10-16</a:t>
                      </a:r>
                      <a:r>
                        <a:rPr lang="zh-TW" altLang="en-US" sz="1400" b="1" i="0" u="none" strike="noStrike">
                          <a:solidFill>
                            <a:srgbClr val="FF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607">
                <a:tc>
                  <a:txBody>
                    <a:bodyPr/>
                    <a:lstStyle/>
                    <a:p>
                      <a:pPr algn="l" fontAlgn="ctr"/>
                      <a:r>
                        <a:rPr lang="en-US" altLang="zh-TW" sz="1400" b="0" i="0" u="none" strike="noStrike">
                          <a:solidFill>
                            <a:srgbClr val="000000"/>
                          </a:solidFill>
                          <a:latin typeface="新細明體"/>
                        </a:rPr>
                        <a:t>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11</a:t>
                      </a:r>
                      <a:r>
                        <a:rPr lang="zh-TW" altLang="en-US" sz="1400" b="1" i="0" u="none" strike="noStrike">
                          <a:solidFill>
                            <a:srgbClr val="FF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2/17-3/3</a:t>
                      </a:r>
                      <a:r>
                        <a:rPr lang="zh-TW" altLang="en-US" sz="1400" b="1" i="0" u="none" strike="noStrike">
                          <a:solidFill>
                            <a:srgbClr val="000000"/>
                          </a:solidFill>
                          <a:latin typeface="新細明體"/>
                        </a:rPr>
                        <a:t>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2/20-3/5</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8607">
                <a:tc>
                  <a:txBody>
                    <a:bodyPr/>
                    <a:lstStyle/>
                    <a:p>
                      <a:pPr algn="l" fontAlgn="ctr"/>
                      <a:r>
                        <a:rPr lang="en-US" altLang="zh-TW" sz="1400" b="0" i="0" u="none" strike="noStrike">
                          <a:solidFill>
                            <a:srgbClr val="000000"/>
                          </a:solidFill>
                          <a:latin typeface="新細明體"/>
                        </a:rPr>
                        <a:t>3</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15-16</a:t>
                      </a:r>
                      <a:r>
                        <a:rPr lang="zh-TW" altLang="en-US" sz="1400" b="1" i="0" u="none" strike="noStrike">
                          <a:solidFill>
                            <a:srgbClr val="FF0000"/>
                          </a:solidFill>
                          <a:latin typeface="新細明體"/>
                        </a:rPr>
                        <a:t>高中職博覽會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科學能力檢定</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TW" sz="1400" b="1" i="0" u="none" strike="noStrike">
                          <a:solidFill>
                            <a:srgbClr val="000000"/>
                          </a:solidFill>
                          <a:latin typeface="新細明體"/>
                        </a:rPr>
                        <a:t>10-14</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6-8</a:t>
                      </a:r>
                      <a:r>
                        <a:rPr lang="zh-TW" altLang="en-US" sz="1400" b="1" i="0" u="none" strike="noStrike">
                          <a:solidFill>
                            <a:srgbClr val="000000"/>
                          </a:solidFill>
                          <a:latin typeface="新細明體"/>
                        </a:rPr>
                        <a:t>教育會考報名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85823">
                <a:tc>
                  <a:txBody>
                    <a:bodyPr/>
                    <a:lstStyle/>
                    <a:p>
                      <a:pPr algn="l" fontAlgn="ctr"/>
                      <a:r>
                        <a:rPr lang="en-US" altLang="zh-TW" sz="1400" b="0" i="0" u="none" strike="noStrike">
                          <a:solidFill>
                            <a:srgbClr val="000000"/>
                          </a:solidFill>
                          <a:latin typeface="新細明體"/>
                        </a:rPr>
                        <a:t>4</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12-14</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音樂、舞蹈</a:t>
                      </a:r>
                      <a:r>
                        <a:rPr lang="en-US" altLang="zh-TW" sz="1400" b="1" i="0" u="none" strike="noStrike">
                          <a:solidFill>
                            <a:srgbClr val="000000"/>
                          </a:solidFill>
                          <a:latin typeface="新細明體"/>
                        </a:rPr>
                        <a:t>)</a:t>
                      </a:r>
                      <a:br>
                        <a:rPr lang="en-US" altLang="zh-TW" sz="1400" b="1" i="0" u="none" strike="noStrike">
                          <a:solidFill>
                            <a:srgbClr val="000000"/>
                          </a:solidFill>
                          <a:latin typeface="新細明體"/>
                        </a:rPr>
                      </a:br>
                      <a:r>
                        <a:rPr lang="en-US" altLang="zh-TW" sz="1400" b="1" i="0" u="none" strike="noStrike">
                          <a:solidFill>
                            <a:srgbClr val="000000"/>
                          </a:solidFill>
                          <a:latin typeface="新細明體"/>
                        </a:rPr>
                        <a:t>19-20</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美術、戲劇</a:t>
                      </a:r>
                      <a:r>
                        <a:rPr lang="en-US" altLang="zh-TW" sz="1400" b="1" i="0" u="none" strike="noStrike">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dirty="0">
                          <a:solidFill>
                            <a:srgbClr val="000000"/>
                          </a:solidFill>
                          <a:latin typeface="新細明體"/>
                        </a:rPr>
                        <a:t>4/14-5/2</a:t>
                      </a:r>
                      <a:r>
                        <a:rPr lang="zh-TW" altLang="en-US" sz="1400" b="1" i="0" u="none" strike="noStrike" dirty="0">
                          <a:solidFill>
                            <a:srgbClr val="000000"/>
                          </a:solidFill>
                          <a:latin typeface="新細明體"/>
                        </a:rPr>
                        <a:t>績優生報名</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28-30</a:t>
                      </a:r>
                      <a:r>
                        <a:rPr lang="zh-TW" altLang="en-US" sz="1400" b="1" i="0" u="none" strike="noStrike" dirty="0">
                          <a:solidFill>
                            <a:srgbClr val="000000"/>
                          </a:solidFill>
                          <a:latin typeface="新細明體"/>
                        </a:rPr>
                        <a:t>績優生、甄選入學術科報名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12-13</a:t>
                      </a:r>
                      <a:r>
                        <a:rPr lang="zh-TW" altLang="en-US" sz="1400" b="1" i="0" u="none" strike="noStrike">
                          <a:solidFill>
                            <a:srgbClr val="000000"/>
                          </a:solidFill>
                          <a:latin typeface="新細明體"/>
                        </a:rPr>
                        <a:t>術科測驗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11</a:t>
                      </a:r>
                      <a:r>
                        <a:rPr lang="zh-TW" altLang="en-US" sz="1400" b="1" i="0" u="none" strike="noStrike">
                          <a:solidFill>
                            <a:srgbClr val="000000"/>
                          </a:solidFill>
                          <a:latin typeface="新細明體"/>
                        </a:rPr>
                        <a:t>寄發准考證</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71521">
                <a:tc>
                  <a:txBody>
                    <a:bodyPr/>
                    <a:lstStyle/>
                    <a:p>
                      <a:pPr algn="l" fontAlgn="ctr"/>
                      <a:r>
                        <a:rPr lang="en-US" altLang="zh-TW" sz="1400" b="0" i="0" u="none" strike="noStrike">
                          <a:solidFill>
                            <a:srgbClr val="000000"/>
                          </a:solidFill>
                          <a:latin typeface="新細明體"/>
                        </a:rPr>
                        <a:t>5</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a:solidFill>
                            <a:srgbClr val="000000"/>
                          </a:solidFill>
                          <a:latin typeface="新細明體"/>
                        </a:rPr>
                        <a:t>3</a:t>
                      </a:r>
                      <a:r>
                        <a:rPr lang="zh-TW" altLang="en-US" sz="1400" b="1" i="0" u="none" strike="noStrike" dirty="0">
                          <a:solidFill>
                            <a:srgbClr val="000000"/>
                          </a:solidFill>
                          <a:latin typeface="新細明體"/>
                        </a:rPr>
                        <a:t>甄選、績優生術科測驗</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5</a:t>
                      </a:r>
                      <a:r>
                        <a:rPr lang="zh-TW" altLang="en-US" sz="1400" b="1" i="0" u="none" strike="noStrike" dirty="0">
                          <a:solidFill>
                            <a:srgbClr val="000000"/>
                          </a:solidFill>
                          <a:latin typeface="新細明體"/>
                        </a:rPr>
                        <a:t>績優生、甄選入學放榜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19</a:t>
                      </a:r>
                      <a:r>
                        <a:rPr lang="zh-TW" altLang="en-US" sz="1400" b="1" i="0" u="none" strike="noStrike">
                          <a:solidFill>
                            <a:srgbClr val="000000"/>
                          </a:solidFill>
                          <a:latin typeface="新細明體"/>
                        </a:rPr>
                        <a:t>成績公告</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5/29-6/6</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17-18</a:t>
                      </a:r>
                      <a:r>
                        <a:rPr lang="zh-TW" altLang="en-US" sz="1400" b="1" i="0" u="none" strike="noStrike">
                          <a:solidFill>
                            <a:srgbClr val="000000"/>
                          </a:solidFill>
                          <a:latin typeface="新細明體"/>
                        </a:rPr>
                        <a:t>教育會考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6-7</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完全免試報名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完全免試放榜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5/16-6/13</a:t>
                      </a:r>
                      <a:r>
                        <a:rPr lang="zh-TW" altLang="en-US" sz="1400" b="1" i="0" u="none" strike="noStrike">
                          <a:solidFill>
                            <a:srgbClr val="000000"/>
                          </a:solidFill>
                          <a:latin typeface="新細明體"/>
                        </a:rPr>
                        <a:t>完全免試報到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19-23</a:t>
                      </a:r>
                      <a:r>
                        <a:rPr lang="zh-TW" altLang="en-US" sz="1400" b="1" i="0" u="none" strike="noStrike">
                          <a:solidFill>
                            <a:srgbClr val="000000"/>
                          </a:solidFill>
                          <a:latin typeface="新細明體"/>
                        </a:rPr>
                        <a:t>優先免試報名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57216">
                <a:tc>
                  <a:txBody>
                    <a:bodyPr/>
                    <a:lstStyle/>
                    <a:p>
                      <a:pPr algn="l" fontAlgn="ctr"/>
                      <a:r>
                        <a:rPr lang="en-US" altLang="zh-TW" sz="1400" b="0" i="0" u="none" strike="noStrike">
                          <a:solidFill>
                            <a:srgbClr val="000000"/>
                          </a:solidFill>
                          <a:latin typeface="新細明體"/>
                        </a:rPr>
                        <a:t>6</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6-12</a:t>
                      </a:r>
                      <a:r>
                        <a:rPr lang="zh-TW" altLang="en-US" sz="1400" b="1" i="0" u="none" strike="noStrike">
                          <a:solidFill>
                            <a:srgbClr val="000000"/>
                          </a:solidFill>
                          <a:latin typeface="新細明體"/>
                        </a:rPr>
                        <a:t>分發報名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23-27</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a:solidFill>
                            <a:srgbClr val="000000"/>
                          </a:solidFill>
                          <a:latin typeface="新細明體"/>
                        </a:rPr>
                        <a:t>8</a:t>
                      </a:r>
                      <a:r>
                        <a:rPr lang="zh-TW" altLang="en-US" sz="1400" b="1" i="0" u="none" strike="noStrike">
                          <a:solidFill>
                            <a:srgbClr val="000000"/>
                          </a:solidFill>
                          <a:latin typeface="新細明體"/>
                        </a:rPr>
                        <a:t>績優生術科檢定</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a:t>
                      </a:r>
                      <a:r>
                        <a:rPr lang="zh-TW" altLang="en-US" sz="1400" b="1" i="0" u="none" strike="noStrike">
                          <a:solidFill>
                            <a:srgbClr val="000000"/>
                          </a:solidFill>
                          <a:latin typeface="新細明體"/>
                        </a:rPr>
                        <a:t>績優生放榜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18-20</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22</a:t>
                      </a:r>
                      <a:r>
                        <a:rPr lang="zh-TW" altLang="en-US" sz="1400" b="1" i="0" u="none" strike="noStrike">
                          <a:solidFill>
                            <a:srgbClr val="00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17</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a:t>
                      </a:r>
                      <a:r>
                        <a:rPr lang="zh-TW" altLang="en-US" sz="1400" b="1" i="0" u="none" strike="noStrike">
                          <a:solidFill>
                            <a:srgbClr val="000000"/>
                          </a:solidFill>
                          <a:latin typeface="新細明體"/>
                        </a:rPr>
                        <a:t>會考成績公告</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20-26</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13</a:t>
                      </a:r>
                      <a:r>
                        <a:rPr lang="zh-TW" altLang="en-US" sz="1400" b="1" i="0" u="none" strike="noStrike">
                          <a:solidFill>
                            <a:srgbClr val="000000"/>
                          </a:solidFill>
                          <a:latin typeface="新細明體"/>
                        </a:rPr>
                        <a:t>優先免試放榜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優先免試報到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19-29</a:t>
                      </a:r>
                      <a:r>
                        <a:rPr lang="zh-TW" altLang="en-US" sz="1400" b="1" i="0" u="none" strike="noStrike">
                          <a:solidFill>
                            <a:srgbClr val="000000"/>
                          </a:solidFill>
                          <a:latin typeface="新細明體"/>
                        </a:rPr>
                        <a:t>聯合免試報名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42913">
                <a:tc>
                  <a:txBody>
                    <a:bodyPr/>
                    <a:lstStyle/>
                    <a:p>
                      <a:pPr algn="l" fontAlgn="ctr"/>
                      <a:r>
                        <a:rPr lang="en-US" altLang="zh-TW" sz="1400" b="0" i="0" u="none" strike="noStrike">
                          <a:solidFill>
                            <a:srgbClr val="000000"/>
                          </a:solidFill>
                          <a:latin typeface="新細明體"/>
                        </a:rPr>
                        <a:t>7</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9</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績優生、甄選入學報到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a:solidFill>
                            <a:srgbClr val="000000"/>
                          </a:solidFill>
                          <a:latin typeface="新細明體"/>
                        </a:rPr>
                        <a:t>9</a:t>
                      </a:r>
                      <a:r>
                        <a:rPr lang="zh-TW" altLang="en-US" sz="1400" b="1" i="0" u="none" strike="noStrike" dirty="0">
                          <a:solidFill>
                            <a:srgbClr val="000000"/>
                          </a:solidFill>
                          <a:latin typeface="新細明體"/>
                        </a:rPr>
                        <a:t>聯合免試現場分發報到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ustDataLst>
      <p:tags r:id="rId1"/>
    </p:custDataLst>
    <p:extLst>
      <p:ext uri="{BB962C8B-B14F-4D97-AF65-F5344CB8AC3E}">
        <p14:creationId xmlns:p14="http://schemas.microsoft.com/office/powerpoint/2010/main" val="35322256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2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1A4B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，考閱讀及批判性思考測驗</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英文</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、邏輯表達與資料判讀測驗</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中英文皆可</a:t>
            </a:r>
            <a:r>
              <a:rPr kumimoji="0" lang="en-US" altLang="zh-TW" sz="3600" kern="0" dirty="0">
                <a:latin typeface="標楷體" panose="03000509000000000000" pitchFamily="65" charset="-120"/>
                <a:ea typeface="標楷體" panose="03000509000000000000" pitchFamily="65" charset="-120"/>
              </a:rPr>
              <a:t>)</a:t>
            </a: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en-US" altLang="zh-TW" sz="3600" kern="0" dirty="0">
                <a:solidFill>
                  <a:srgbClr val="FF0000"/>
                </a:solidFill>
                <a:latin typeface="標楷體" panose="03000509000000000000" pitchFamily="65" charset="-120"/>
                <a:ea typeface="標楷體" panose="03000509000000000000" pitchFamily="65" charset="-120"/>
              </a:rPr>
              <a:t>IB</a:t>
            </a:r>
            <a:r>
              <a:rPr kumimoji="0" lang="zh-TW" altLang="en-US" sz="3600" kern="0" dirty="0">
                <a:solidFill>
                  <a:srgbClr val="FF0000"/>
                </a:solidFill>
                <a:latin typeface="標楷體" panose="03000509000000000000" pitchFamily="65" charset="-120"/>
                <a:ea typeface="標楷體" panose="03000509000000000000" pitchFamily="65" charset="-120"/>
              </a:rPr>
              <a:t>文憑專款：每學期約</a:t>
            </a:r>
            <a:r>
              <a:rPr kumimoji="0" lang="en-US" altLang="zh-TW" sz="3600" kern="0" dirty="0">
                <a:solidFill>
                  <a:srgbClr val="FF0000"/>
                </a:solidFill>
                <a:latin typeface="標楷體" panose="03000509000000000000" pitchFamily="65" charset="-120"/>
                <a:ea typeface="標楷體" panose="03000509000000000000" pitchFamily="65" charset="-120"/>
              </a:rPr>
              <a:t>36,000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717032"/>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六、桃連區免試入學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7682938"/>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ustDataLst>
      <p:tags r:id="rId1"/>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2" y="1557339"/>
            <a:ext cx="7992243" cy="1079399"/>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0" i="0" u="none" strike="noStrike" kern="1200" cap="none" spc="0" normalizeH="0" baseline="0" noProof="0" dirty="0">
                <a:ln>
                  <a:noFill/>
                </a:ln>
                <a:solidFill>
                  <a:srgbClr val="000000"/>
                </a:solidFill>
                <a:effectLst/>
                <a:uLnTx/>
                <a:uFillTx/>
                <a:latin typeface="Arial" pitchFamily="34" charset="0"/>
                <a:ea typeface="標楷體" pitchFamily="65" charset="-120"/>
                <a:cs typeface="+mn-cs"/>
              </a:rPr>
              <a:t>符合國民中學學生學習評量辦法畢業資格者。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rPr>
              <a:t>一、</a:t>
            </a:r>
            <a:r>
              <a:rPr kumimoji="1" lang="en-US" altLang="zh-TW"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學生實際出席日數（不含公、喪、病假），須達</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六學期總出席日數之三分之二以上</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二、學生日常生活表現六學期成績依教師輔導與管教學生之相關規定，</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辦理功過相抵</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、獎懲實施、懲罰存記及改過銷過等事項，且依規定程序審核通過註銷後，其</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記錄未達三大過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三小過等同一大過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者。</a:t>
            </a:r>
            <a:r>
              <a:rPr kumimoji="1" lang="zh-TW" altLang="en-US"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三、學生學習領域畢業成績</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至少四大領域</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含</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成績達丙等</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六十分</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以上者</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畢業資格：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修業資格：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4200800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b="1" dirty="0">
                <a:ea typeface="標楷體" panose="03000509000000000000" pitchFamily="65" charset="-120"/>
                <a:cs typeface="新細明體" panose="02020500000000000000" pitchFamily="18" charset="-120"/>
              </a:rPr>
              <a:t>、 </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b="1" dirty="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b="1" dirty="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ea typeface="標楷體" panose="03000509000000000000" pitchFamily="65" charset="-120"/>
                <a:cs typeface="新細明體" panose="02020500000000000000" pitchFamily="18" charset="-120"/>
              </a:rPr>
              <a:t>)</a:t>
            </a:r>
            <a:r>
              <a:rPr kumimoji="0" lang="zh-TW" altLang="en-US" b="1" dirty="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b="1"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b="1" dirty="0">
                <a:ea typeface="標楷體" panose="03000509000000000000" pitchFamily="65" charset="-120"/>
                <a:cs typeface="新細明體" panose="02020500000000000000" pitchFamily="18" charset="-120"/>
              </a:rPr>
              <a:t>，比序至「志願序積分」項目時，</a:t>
            </a:r>
            <a:r>
              <a:rPr kumimoji="0" lang="zh-TW" altLang="en-US" b="1"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ustDataLst>
      <p:tags r:id="rId1"/>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2875575688"/>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應日科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應英科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4966082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117</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852572068"/>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應日科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ustDataLst>
      <p:tags r:id="rId1"/>
    </p:custDataLst>
    <p:extLst>
      <p:ext uri="{BB962C8B-B14F-4D97-AF65-F5344CB8AC3E}">
        <p14:creationId xmlns:p14="http://schemas.microsoft.com/office/powerpoint/2010/main" val="38892136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ustDataLst>
      <p:tags r:id="rId1"/>
    </p:custDataLst>
    <p:extLst>
      <p:ext uri="{BB962C8B-B14F-4D97-AF65-F5344CB8AC3E}">
        <p14:creationId xmlns:p14="http://schemas.microsoft.com/office/powerpoint/2010/main" val="214811931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生涯規劃：</a:t>
            </a:r>
            <a:r>
              <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6</a:t>
            </a: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分</a:t>
            </a:r>
            <a:endPar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家長意見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導師意見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輔導教師意見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就近入學：</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4638" name="Text Box 12"/>
          <p:cNvSpPr txBox="1">
            <a:spLocks noChangeArrowheads="1"/>
          </p:cNvSpPr>
          <p:nvPr/>
        </p:nvSpPr>
        <p:spPr bwMode="auto">
          <a:xfrm>
            <a:off x="2595564" y="5175251"/>
            <a:ext cx="6624637" cy="1325620"/>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桃連區學生符合就近入學得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共同就學區學生得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spTree>
    <p:custDataLst>
      <p:tags r:id="rId1"/>
    </p:custDataLst>
    <p:extLst>
      <p:ext uri="{BB962C8B-B14F-4D97-AF65-F5344CB8AC3E}">
        <p14:creationId xmlns:p14="http://schemas.microsoft.com/office/powerpoint/2010/main" val="1159486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矩形 9">
            <a:extLst>
              <a:ext uri="{FF2B5EF4-FFF2-40B4-BE49-F238E27FC236}">
                <a16:creationId xmlns:a16="http://schemas.microsoft.com/office/drawing/2014/main" id="{66285A73-AAFF-4C9B-8741-8F8CEDACCF3C}"/>
              </a:ext>
            </a:extLst>
          </p:cNvPr>
          <p:cNvSpPr>
            <a:spLocks noChangeArrowheads="1"/>
          </p:cNvSpPr>
          <p:nvPr/>
        </p:nvSpPr>
        <p:spPr bwMode="auto">
          <a:xfrm>
            <a:off x="1524000" y="908051"/>
            <a:ext cx="9144000" cy="504825"/>
          </a:xfrm>
          <a:prstGeom prst="rect">
            <a:avLst/>
          </a:prstGeom>
          <a:solidFill>
            <a:srgbClr val="CCFF99"/>
          </a:solidFill>
          <a:ln w="25400" algn="ctr">
            <a:solidFill>
              <a:srgbClr val="669900"/>
            </a:solidFill>
            <a:round/>
            <a:headEnd/>
            <a:tailEnd/>
          </a:ln>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165100" marR="0" lvl="0" indent="-165100" algn="just"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a:t>
            </a:r>
            <a:r>
              <a:rPr kumimoji="0" lang="zh-TW" altLang="en-US"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五、生涯發展規劃書</a:t>
            </a:r>
            <a:endParaRPr kumimoji="0" lang="zh-TW" altLang="zh-TW"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1" name="Picture 2">
            <a:extLst>
              <a:ext uri="{FF2B5EF4-FFF2-40B4-BE49-F238E27FC236}">
                <a16:creationId xmlns:a16="http://schemas.microsoft.com/office/drawing/2014/main" id="{D5CF9C19-10C4-4C12-8E59-378AEAC036C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5560" y="1481909"/>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2" name="Picture 3">
            <a:extLst>
              <a:ext uri="{FF2B5EF4-FFF2-40B4-BE49-F238E27FC236}">
                <a16:creationId xmlns:a16="http://schemas.microsoft.com/office/drawing/2014/main" id="{C0C20FE2-E3C1-4FDA-B783-D38342A6D75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20354" y="1489275"/>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68965" name="圖片 1">
            <a:extLst>
              <a:ext uri="{FF2B5EF4-FFF2-40B4-BE49-F238E27FC236}">
                <a16:creationId xmlns:a16="http://schemas.microsoft.com/office/drawing/2014/main" id="{6596C654-CD1E-4A6A-8758-7C7798A1A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5167313"/>
            <a:ext cx="1295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矩形 1">
            <a:extLst>
              <a:ext uri="{FF2B5EF4-FFF2-40B4-BE49-F238E27FC236}">
                <a16:creationId xmlns:a16="http://schemas.microsoft.com/office/drawing/2014/main" id="{03FE4C49-1CD9-448F-834F-146D61697BD0}"/>
              </a:ext>
            </a:extLst>
          </p:cNvPr>
          <p:cNvSpPr>
            <a:spLocks noChangeArrowheads="1"/>
          </p:cNvSpPr>
          <p:nvPr/>
        </p:nvSpPr>
        <p:spPr bwMode="auto">
          <a:xfrm>
            <a:off x="6527801" y="3716338"/>
            <a:ext cx="576263" cy="208915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橢圓形圖說文字 8">
            <a:extLst>
              <a:ext uri="{FF2B5EF4-FFF2-40B4-BE49-F238E27FC236}">
                <a16:creationId xmlns:a16="http://schemas.microsoft.com/office/drawing/2014/main" id="{9C3AD70B-9360-4CEC-BED6-1C11251C3F6D}"/>
              </a:ext>
            </a:extLst>
          </p:cNvPr>
          <p:cNvSpPr/>
          <p:nvPr/>
        </p:nvSpPr>
        <p:spPr bwMode="auto">
          <a:xfrm>
            <a:off x="3208339" y="3970339"/>
            <a:ext cx="2382837" cy="3513137"/>
          </a:xfrm>
          <a:prstGeom prst="wedgeEllipseCallout">
            <a:avLst>
              <a:gd name="adj1" fmla="val -65106"/>
              <a:gd name="adj2" fmla="val 16500"/>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參考生涯輔導紀錄手冊資料，親師生一起討論，依據</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孩子學習表現、專長、興趣</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等，並且考量想</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升讀學校的入學條件</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，初步完成個人升學規劃。</a:t>
            </a:r>
          </a:p>
        </p:txBody>
      </p:sp>
      <p:grpSp>
        <p:nvGrpSpPr>
          <p:cNvPr id="3" name="群組 2">
            <a:extLst>
              <a:ext uri="{FF2B5EF4-FFF2-40B4-BE49-F238E27FC236}">
                <a16:creationId xmlns:a16="http://schemas.microsoft.com/office/drawing/2014/main" id="{BBA4B896-E68F-4190-BC58-2A5C6EDF3946}"/>
              </a:ext>
            </a:extLst>
          </p:cNvPr>
          <p:cNvGrpSpPr>
            <a:grpSpLocks/>
          </p:cNvGrpSpPr>
          <p:nvPr/>
        </p:nvGrpSpPr>
        <p:grpSpPr bwMode="auto">
          <a:xfrm>
            <a:off x="3189289" y="1381126"/>
            <a:ext cx="5761037" cy="5510213"/>
            <a:chOff x="1665536" y="1381059"/>
            <a:chExt cx="5760194" cy="5509751"/>
          </a:xfrm>
        </p:grpSpPr>
        <p:pic>
          <p:nvPicPr>
            <p:cNvPr id="8" name="Picture 3">
              <a:extLst>
                <a:ext uri="{FF2B5EF4-FFF2-40B4-BE49-F238E27FC236}">
                  <a16:creationId xmlns:a16="http://schemas.microsoft.com/office/drawing/2014/main" id="{CD1912E6-268D-4B23-AC9B-CC6F12F5652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65536" y="1381059"/>
              <a:ext cx="5760194" cy="5509751"/>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7FA6459D-A8AC-4D63-8EF2-E500A878C26A}"/>
                </a:ext>
              </a:extLst>
            </p:cNvPr>
            <p:cNvSpPr/>
            <p:nvPr/>
          </p:nvSpPr>
          <p:spPr bwMode="auto">
            <a:xfrm>
              <a:off x="1763947" y="2077914"/>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0" name="矩形 9">
              <a:extLst>
                <a:ext uri="{FF2B5EF4-FFF2-40B4-BE49-F238E27FC236}">
                  <a16:creationId xmlns:a16="http://schemas.microsoft.com/office/drawing/2014/main" id="{C1631254-0634-44CF-807F-BDCF94334479}"/>
                </a:ext>
              </a:extLst>
            </p:cNvPr>
            <p:cNvSpPr/>
            <p:nvPr/>
          </p:nvSpPr>
          <p:spPr bwMode="auto">
            <a:xfrm>
              <a:off x="1765533" y="3284312"/>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3" name="矩形 12">
              <a:extLst>
                <a:ext uri="{FF2B5EF4-FFF2-40B4-BE49-F238E27FC236}">
                  <a16:creationId xmlns:a16="http://schemas.microsoft.com/office/drawing/2014/main" id="{7BABBC2D-9495-426A-A60B-08EB9661E07D}"/>
                </a:ext>
              </a:extLst>
            </p:cNvPr>
            <p:cNvSpPr/>
            <p:nvPr/>
          </p:nvSpPr>
          <p:spPr bwMode="auto">
            <a:xfrm>
              <a:off x="1763947" y="4328800"/>
              <a:ext cx="838077" cy="669869"/>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grpSp>
    </p:spTree>
    <p:custDataLst>
      <p:tags r:id="rId1"/>
    </p:custDataLst>
    <p:extLst>
      <p:ext uri="{BB962C8B-B14F-4D97-AF65-F5344CB8AC3E}">
        <p14:creationId xmlns:p14="http://schemas.microsoft.com/office/powerpoint/2010/main" val="3341328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a:extLst>
              <a:ext uri="{FF2B5EF4-FFF2-40B4-BE49-F238E27FC236}">
                <a16:creationId xmlns:a16="http://schemas.microsoft.com/office/drawing/2014/main" id="{71CB1812-8C19-4236-8750-C8037B2FA1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114" y="1"/>
            <a:ext cx="9132887"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F289DA01-764C-4361-85B3-BD04C97D4F38}"/>
              </a:ext>
            </a:extLst>
          </p:cNvPr>
          <p:cNvSpPr/>
          <p:nvPr/>
        </p:nvSpPr>
        <p:spPr>
          <a:xfrm>
            <a:off x="6743701" y="2636839"/>
            <a:ext cx="3698875" cy="1800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1.</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適性輔導</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生涯發展規劃建議</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2.</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志願少</a:t>
            </a:r>
            <a:endPar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A0D2D391-2794-4025-9D32-63D14410D95C}"/>
              </a:ext>
            </a:extLst>
          </p:cNvPr>
          <p:cNvSpPr/>
          <p:nvPr/>
        </p:nvSpPr>
        <p:spPr>
          <a:xfrm>
            <a:off x="5686426" y="1679576"/>
            <a:ext cx="415925" cy="238125"/>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3" name="頁尾版面配置區 2">
            <a:extLst>
              <a:ext uri="{FF2B5EF4-FFF2-40B4-BE49-F238E27FC236}">
                <a16:creationId xmlns:a16="http://schemas.microsoft.com/office/drawing/2014/main" id="{5DACF692-E72E-492C-BEC5-3E512E5CB48E}"/>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
        <p:nvSpPr>
          <p:cNvPr id="4" name="投影片編號版面配置區 3">
            <a:extLst>
              <a:ext uri="{FF2B5EF4-FFF2-40B4-BE49-F238E27FC236}">
                <a16:creationId xmlns:a16="http://schemas.microsoft.com/office/drawing/2014/main" id="{1D6D41D6-3351-4D43-8B44-8E3C46E5C221}"/>
              </a:ext>
            </a:extLst>
          </p:cNvPr>
          <p:cNvSpPr>
            <a:spLocks noGrp="1"/>
          </p:cNvSpPr>
          <p:nvPr>
            <p:ph type="sldNum" sz="quarter" idx="4294967295"/>
          </p:nvPr>
        </p:nvSpPr>
        <p:spPr>
          <a:xfrm>
            <a:off x="7176120" y="260649"/>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139192991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126288" y="518002"/>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均衡學習：</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9</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5655" name="Text Box 25"/>
          <p:cNvSpPr txBox="1">
            <a:spLocks noChangeArrowheads="1"/>
          </p:cNvSpPr>
          <p:nvPr/>
        </p:nvSpPr>
        <p:spPr bwMode="auto">
          <a:xfrm>
            <a:off x="1625600" y="1389928"/>
            <a:ext cx="9438952" cy="2603790"/>
          </a:xfrm>
          <a:prstGeom prst="rect">
            <a:avLst/>
          </a:prstGeom>
          <a:noFill/>
          <a:ln w="9525">
            <a:noFill/>
            <a:miter lim="800000"/>
            <a:headEnd/>
            <a:tailEnd/>
          </a:ln>
        </p:spPr>
        <p:txBody>
          <a:bodyPr wrap="square">
            <a:spAutoFit/>
          </a:bodyPr>
          <a:lstStyle/>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107</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學年度以前入學：基本條件為國中</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健體、藝文、綜合領域五學期平均成績達</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分以上者各得</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108</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學年度以後入學：基本條件為國中</a:t>
            </a:r>
            <a:r>
              <a:rPr kumimoji="1" lang="zh-TW" altLang="en-US" sz="3200" b="0"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健體、藝術、綜合活動、科技領域</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五學期平均成績達</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分以上者，每個領域各得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分，最高</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9</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grpSp>
        <p:nvGrpSpPr>
          <p:cNvPr id="155657" name="群組 4"/>
          <p:cNvGrpSpPr>
            <a:grpSpLocks/>
          </p:cNvGrpSpPr>
          <p:nvPr/>
        </p:nvGrpSpPr>
        <p:grpSpPr bwMode="auto">
          <a:xfrm>
            <a:off x="1524000" y="4069275"/>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8" name="群組 7"/>
          <p:cNvGrpSpPr>
            <a:grpSpLocks/>
          </p:cNvGrpSpPr>
          <p:nvPr/>
        </p:nvGrpSpPr>
        <p:grpSpPr bwMode="auto">
          <a:xfrm>
            <a:off x="5317640" y="3933056"/>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8" name="文字方塊 17"/>
          <p:cNvSpPr txBox="1"/>
          <p:nvPr/>
        </p:nvSpPr>
        <p:spPr>
          <a:xfrm>
            <a:off x="7214007" y="4102093"/>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品德表現：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9" name="Rectangle 3"/>
          <p:cNvSpPr>
            <a:spLocks noChangeArrowheads="1"/>
          </p:cNvSpPr>
          <p:nvPr/>
        </p:nvSpPr>
        <p:spPr bwMode="auto">
          <a:xfrm>
            <a:off x="1703512" y="4997963"/>
            <a:ext cx="10488488" cy="157184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大功每次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4.5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分，記功每次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1.5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endPar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嘉獎每次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0.5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最高</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銷過後，無記過或二次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含</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警告以下者得</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spTree>
    <p:custDataLst>
      <p:tags r:id="rId1"/>
    </p:custDataLst>
    <p:extLst>
      <p:ext uri="{BB962C8B-B14F-4D97-AF65-F5344CB8AC3E}">
        <p14:creationId xmlns:p14="http://schemas.microsoft.com/office/powerpoint/2010/main" val="20863647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8" name="群組 4">
            <a:extLst>
              <a:ext uri="{FF2B5EF4-FFF2-40B4-BE49-F238E27FC236}">
                <a16:creationId xmlns:a16="http://schemas.microsoft.com/office/drawing/2014/main" id="{C88FD7EF-A6B4-4535-8249-C420D33AD3B8}"/>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31240520-5D15-47BD-8171-24D2147572DC}"/>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id="{CEE1C92C-F215-4C76-9CC6-B6D50FF5C50B}"/>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3059" name="群組 7">
            <a:extLst>
              <a:ext uri="{FF2B5EF4-FFF2-40B4-BE49-F238E27FC236}">
                <a16:creationId xmlns:a16="http://schemas.microsoft.com/office/drawing/2014/main" id="{A0298345-10FB-4BB1-98AE-BF5F48AC1498}"/>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E2E9AD6A-24DC-4D4F-9A95-C2B16FAEF4EA}"/>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id="{A97EFB3D-BE39-4B4F-9B63-D188C737605F}"/>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C0EE84B9-6F3B-4D7E-A1E6-AA3016F0DAD4}"/>
              </a:ext>
            </a:extLst>
          </p:cNvPr>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服務表現：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2" name="Rectangle 3">
            <a:extLst>
              <a:ext uri="{FF2B5EF4-FFF2-40B4-BE49-F238E27FC236}">
                <a16:creationId xmlns:a16="http://schemas.microsoft.com/office/drawing/2014/main" id="{0884DD4D-74B0-4EB6-B114-A41301D26F24}"/>
              </a:ext>
            </a:extLst>
          </p:cNvPr>
          <p:cNvSpPr>
            <a:spLocks noChangeArrowheads="1"/>
          </p:cNvSpPr>
          <p:nvPr/>
        </p:nvSpPr>
        <p:spPr bwMode="auto">
          <a:xfrm>
            <a:off x="897522" y="1614976"/>
            <a:ext cx="10282658" cy="40340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班級內幹部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自治市幹部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及</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社團幹部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任滿</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學期，經</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考核表現優良者得</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2</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
            </a:r>
            <a:b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b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上限</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4</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志願服務學習時數，每</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小時</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0.3</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未滿</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小時不計分</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擔任班級或學生幹部及志願服務學習時數得合併計分：</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r>
            <a:b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20</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小時≦志願服務≦</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34</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r>
            <a:b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b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(6</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20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(10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 =</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34</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p:txBody>
      </p:sp>
      <p:sp>
        <p:nvSpPr>
          <p:cNvPr id="173064" name="投影片編號版面配置區 12">
            <a:extLst>
              <a:ext uri="{FF2B5EF4-FFF2-40B4-BE49-F238E27FC236}">
                <a16:creationId xmlns:a16="http://schemas.microsoft.com/office/drawing/2014/main" id="{AD4DFA3B-DB7A-45AD-93BE-B509E27AC4C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132C4-4026-4617-86F4-04969F5316BE}"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sp>
        <p:nvSpPr>
          <p:cNvPr id="2" name="文字方塊 1"/>
          <p:cNvSpPr txBox="1"/>
          <p:nvPr/>
        </p:nvSpPr>
        <p:spPr>
          <a:xfrm>
            <a:off x="2095472" y="5572140"/>
            <a:ext cx="8003232" cy="1077218"/>
          </a:xfrm>
          <a:prstGeom prst="rect">
            <a:avLst/>
          </a:prstGeom>
          <a:solidFill>
            <a:srgbClr val="99FFCC"/>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若有報考五專同學，志工服務時數會需要更多才能達滿分，詳細請參照五專招生簡章。</a:t>
            </a:r>
          </a:p>
        </p:txBody>
      </p:sp>
    </p:spTree>
    <p:custDataLst>
      <p:tags r:id="rId1"/>
    </p:custDataLst>
    <p:extLst>
      <p:ext uri="{BB962C8B-B14F-4D97-AF65-F5344CB8AC3E}">
        <p14:creationId xmlns:p14="http://schemas.microsoft.com/office/powerpoint/2010/main" val="264164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7" descr="Capture_2016_03_01_21_08_23_62">
            <a:extLst>
              <a:ext uri="{FF2B5EF4-FFF2-40B4-BE49-F238E27FC236}">
                <a16:creationId xmlns:a16="http://schemas.microsoft.com/office/drawing/2014/main" id="{4D1BAE5C-488A-4195-A057-9A585718B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6">
            <a:extLst>
              <a:ext uri="{FF2B5EF4-FFF2-40B4-BE49-F238E27FC236}">
                <a16:creationId xmlns:a16="http://schemas.microsoft.com/office/drawing/2014/main" id="{89778C45-D28A-4528-9D0C-D53DE087A801}"/>
              </a:ext>
            </a:extLst>
          </p:cNvPr>
          <p:cNvSpPr txBox="1">
            <a:spLocks noChangeArrowheads="1"/>
          </p:cNvSpPr>
          <p:nvPr/>
        </p:nvSpPr>
        <p:spPr bwMode="auto">
          <a:xfrm>
            <a:off x="6959601" y="4941888"/>
            <a:ext cx="2663825" cy="156966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rPr>
              <a:t>個別序位</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80.12</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~100</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endPar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22317~27852</a:t>
            </a:r>
          </a:p>
        </p:txBody>
      </p:sp>
      <p:sp>
        <p:nvSpPr>
          <p:cNvPr id="174085" name="Rectangle 6">
            <a:extLst>
              <a:ext uri="{FF2B5EF4-FFF2-40B4-BE49-F238E27FC236}">
                <a16:creationId xmlns:a16="http://schemas.microsoft.com/office/drawing/2014/main" id="{837C714E-3CC6-439D-9445-14C0C2385FC4}"/>
              </a:ext>
            </a:extLst>
          </p:cNvPr>
          <p:cNvSpPr>
            <a:spLocks noChangeArrowheads="1"/>
          </p:cNvSpPr>
          <p:nvPr/>
        </p:nvSpPr>
        <p:spPr bwMode="auto">
          <a:xfrm>
            <a:off x="506571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6" name="圓角矩形 5">
            <a:extLst>
              <a:ext uri="{FF2B5EF4-FFF2-40B4-BE49-F238E27FC236}">
                <a16:creationId xmlns:a16="http://schemas.microsoft.com/office/drawing/2014/main" id="{36E34BA1-242F-4C50-9ACF-66BD071CA47E}"/>
              </a:ext>
            </a:extLst>
          </p:cNvPr>
          <p:cNvSpPr/>
          <p:nvPr/>
        </p:nvSpPr>
        <p:spPr>
          <a:xfrm>
            <a:off x="5641976" y="3144838"/>
            <a:ext cx="415925" cy="1797050"/>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7" name="圓角矩形 6">
            <a:extLst>
              <a:ext uri="{FF2B5EF4-FFF2-40B4-BE49-F238E27FC236}">
                <a16:creationId xmlns:a16="http://schemas.microsoft.com/office/drawing/2014/main" id="{D0508C20-DDF1-466A-99E5-E23BBF2F5C5E}"/>
              </a:ext>
            </a:extLst>
          </p:cNvPr>
          <p:cNvSpPr/>
          <p:nvPr/>
        </p:nvSpPr>
        <p:spPr>
          <a:xfrm>
            <a:off x="5629276" y="4941889"/>
            <a:ext cx="415925" cy="287337"/>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8" name="圓角矩形 7">
            <a:extLst>
              <a:ext uri="{FF2B5EF4-FFF2-40B4-BE49-F238E27FC236}">
                <a16:creationId xmlns:a16="http://schemas.microsoft.com/office/drawing/2014/main" id="{E3CB6C3D-0375-4828-9E18-D63A72AA26C4}"/>
              </a:ext>
            </a:extLst>
          </p:cNvPr>
          <p:cNvSpPr/>
          <p:nvPr/>
        </p:nvSpPr>
        <p:spPr>
          <a:xfrm>
            <a:off x="5629276" y="5254626"/>
            <a:ext cx="415925" cy="162401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966742E8-2841-419E-87C3-F28F4685A2BC}"/>
              </a:ext>
            </a:extLst>
          </p:cNvPr>
          <p:cNvSpPr/>
          <p:nvPr/>
        </p:nvSpPr>
        <p:spPr>
          <a:xfrm>
            <a:off x="10155239" y="1628776"/>
            <a:ext cx="414337" cy="122396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174090" name="Rectangle 6">
            <a:extLst>
              <a:ext uri="{FF2B5EF4-FFF2-40B4-BE49-F238E27FC236}">
                <a16:creationId xmlns:a16="http://schemas.microsoft.com/office/drawing/2014/main" id="{BE4EA82B-A0AC-4FA0-9C8B-DB359078C2C0}"/>
              </a:ext>
            </a:extLst>
          </p:cNvPr>
          <p:cNvSpPr>
            <a:spLocks noChangeArrowheads="1"/>
          </p:cNvSpPr>
          <p:nvPr/>
        </p:nvSpPr>
        <p:spPr bwMode="auto">
          <a:xfrm>
            <a:off x="649446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3" name="頁尾版面配置區 2">
            <a:extLst>
              <a:ext uri="{FF2B5EF4-FFF2-40B4-BE49-F238E27FC236}">
                <a16:creationId xmlns:a16="http://schemas.microsoft.com/office/drawing/2014/main" id="{B467078C-9181-4D8F-884A-223543FA18DA}"/>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73316752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才藝表現：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7703" name="Text Box 12"/>
          <p:cNvSpPr txBox="1">
            <a:spLocks noChangeArrowheads="1"/>
          </p:cNvSpPr>
          <p:nvPr/>
        </p:nvSpPr>
        <p:spPr bwMode="auto">
          <a:xfrm>
            <a:off x="1666876" y="1857375"/>
            <a:ext cx="9325668" cy="3443288"/>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限</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中央部會</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教育主管機關</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主辦或委託辦理者。</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年度同項比賽擇優</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次採計；</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同一事蹟、同一獎項不得重複採記積分。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團體賽：依個人賽積分折半計算。</a:t>
            </a:r>
          </a:p>
        </p:txBody>
      </p:sp>
    </p:spTree>
    <p:custDataLst>
      <p:tags r:id="rId1"/>
    </p:custDataLst>
    <p:extLst>
      <p:ext uri="{BB962C8B-B14F-4D97-AF65-F5344CB8AC3E}">
        <p14:creationId xmlns:p14="http://schemas.microsoft.com/office/powerpoint/2010/main" val="12196394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8" name="群組 4">
            <a:extLst>
              <a:ext uri="{FF2B5EF4-FFF2-40B4-BE49-F238E27FC236}">
                <a16:creationId xmlns:a16="http://schemas.microsoft.com/office/drawing/2014/main" id="{A2F150C0-7C7A-4819-B93D-F1AAF5473F2D}"/>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7FA06A21-16C6-4478-A7FF-F29B22318460}"/>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id="{4A1446E5-ED18-4FD5-AAB5-9DD28B05A9E2}"/>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8179" name="群組 7">
            <a:extLst>
              <a:ext uri="{FF2B5EF4-FFF2-40B4-BE49-F238E27FC236}">
                <a16:creationId xmlns:a16="http://schemas.microsoft.com/office/drawing/2014/main" id="{1E2678DA-199B-4F2B-8F4E-0206457FB93A}"/>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BA80CE27-B769-4C82-81BF-9CD5AE212434}"/>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id="{729EF687-29C2-4210-A003-118C6DDF6707}"/>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238F03F6-60D0-4903-8CEB-B5AACCEF22F3}"/>
              </a:ext>
            </a:extLst>
          </p:cNvPr>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體適能：</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pic>
        <p:nvPicPr>
          <p:cNvPr id="178183" name="Picture 3" descr="一分鐘仰臥起坐">
            <a:extLst>
              <a:ext uri="{FF2B5EF4-FFF2-40B4-BE49-F238E27FC236}">
                <a16:creationId xmlns:a16="http://schemas.microsoft.com/office/drawing/2014/main" id="{439257CF-645F-4466-9EF9-E8F72F21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4643439"/>
            <a:ext cx="2338388"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2" descr="坐姿體前彎">
            <a:extLst>
              <a:ext uri="{FF2B5EF4-FFF2-40B4-BE49-F238E27FC236}">
                <a16:creationId xmlns:a16="http://schemas.microsoft.com/office/drawing/2014/main" id="{75A456A0-584C-4C42-B257-FDE4E9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3" y="4643439"/>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4" descr="800公尺跑走照片">
            <a:extLst>
              <a:ext uri="{FF2B5EF4-FFF2-40B4-BE49-F238E27FC236}">
                <a16:creationId xmlns:a16="http://schemas.microsoft.com/office/drawing/2014/main" id="{A5B80BF1-1D54-47BF-98D7-A8892F9AC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3" y="4608513"/>
            <a:ext cx="203835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投影片編號版面配置區 15">
            <a:extLst>
              <a:ext uri="{FF2B5EF4-FFF2-40B4-BE49-F238E27FC236}">
                <a16:creationId xmlns:a16="http://schemas.microsoft.com/office/drawing/2014/main" id="{39EEC8CD-13C2-45E7-8570-A5E32356CBF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84B096-A588-4D09-866F-E9E466796ABF}"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pic>
        <p:nvPicPr>
          <p:cNvPr id="178187" name="Picture 2" descr="立定跳遠">
            <a:extLst>
              <a:ext uri="{FF2B5EF4-FFF2-40B4-BE49-F238E27FC236}">
                <a16:creationId xmlns:a16="http://schemas.microsoft.com/office/drawing/2014/main" id="{4CABA990-F9A5-4477-94DA-714A192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4" y="4635501"/>
            <a:ext cx="20796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1">
            <a:extLst>
              <a:ext uri="{FF2B5EF4-FFF2-40B4-BE49-F238E27FC236}">
                <a16:creationId xmlns:a16="http://schemas.microsoft.com/office/drawing/2014/main" id="{2AA189C7-2517-4602-B7D6-793131FEDAB4}"/>
              </a:ext>
            </a:extLst>
          </p:cNvPr>
          <p:cNvSpPr>
            <a:spLocks noChangeArrowheads="1"/>
          </p:cNvSpPr>
          <p:nvPr/>
        </p:nvSpPr>
        <p:spPr bwMode="auto">
          <a:xfrm>
            <a:off x="1708027" y="1517076"/>
            <a:ext cx="9433173" cy="3046988"/>
          </a:xfrm>
          <a:prstGeom prst="rect">
            <a:avLst/>
          </a:prstGeom>
          <a:noFill/>
          <a:ln>
            <a:noFill/>
          </a:ln>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各單項包括</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zh-TW"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itchFamily="65" charset="-120"/>
                <a:ea typeface="標楷體" pitchFamily="65" charset="-120"/>
                <a:cs typeface="+mn-cs"/>
              </a:rPr>
              <a:t>肌力與</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肌耐力、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柔軟度、</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3.</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瞬發力、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4.</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心肺耐力</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等，</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單項</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門檻達標準者</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得</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6</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分</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身心障礙、重大疾病、體弱或因故無法測試者特殊學生等依教育部相關辦法辦理。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p>
        </p:txBody>
      </p:sp>
    </p:spTree>
    <p:custDataLst>
      <p:tags r:id="rId1"/>
    </p:custDataLst>
    <p:extLst>
      <p:ext uri="{BB962C8B-B14F-4D97-AF65-F5344CB8AC3E}">
        <p14:creationId xmlns:p14="http://schemas.microsoft.com/office/powerpoint/2010/main" val="4001466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432789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本土語言認證：</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原住民族語言能力認證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：原住民族委員會主辦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客語能力認證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：客家委員會主辦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閩南語語言能力認證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：教育部主辦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單項通過者得</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19935725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marR="0" lvl="1" indent="0" algn="l" defTabSz="1066800" rtl="0" eaLnBrk="1" fontAlgn="auto" latinLnBrk="0" hangingPunct="1">
                <a:lnSpc>
                  <a:spcPct val="90000"/>
                </a:lnSpc>
                <a:spcBef>
                  <a:spcPts val="0"/>
                </a:spcBef>
                <a:spcAft>
                  <a:spcPct val="1500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Calibri"/>
                  <a:ea typeface="新細明體"/>
                  <a:cs typeface="+mn-cs"/>
                </a:rPr>
                <a:t>  </a:t>
              </a:r>
              <a:r>
                <a:rPr kumimoji="0" lang="en-US" altLang="zh-TW"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33</a:t>
              </a:r>
              <a:r>
                <a:rPr kumimoji="0" lang="zh-TW" altLang="en-US"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教育會考</a:t>
              </a:r>
            </a:p>
          </p:txBody>
        </p:sp>
      </p:grpSp>
      <p:graphicFrame>
        <p:nvGraphicFramePr>
          <p:cNvPr id="225284" name="Group 4"/>
          <p:cNvGraphicFramePr>
            <a:graphicFrameLocks noGrp="1"/>
          </p:cNvGraphicFramePr>
          <p:nvPr/>
        </p:nvGraphicFramePr>
        <p:xfrm>
          <a:off x="407368" y="1739097"/>
          <a:ext cx="11161240" cy="4537805"/>
        </p:xfrm>
        <a:graphic>
          <a:graphicData uri="http://schemas.openxmlformats.org/drawingml/2006/table">
            <a:tbl>
              <a:tblPr/>
              <a:tblGrid>
                <a:gridCol w="2758841">
                  <a:extLst>
                    <a:ext uri="{9D8B030D-6E8A-4147-A177-3AD203B41FA5}">
                      <a16:colId xmlns:a16="http://schemas.microsoft.com/office/drawing/2014/main" val="20000"/>
                    </a:ext>
                  </a:extLst>
                </a:gridCol>
                <a:gridCol w="4179529">
                  <a:extLst>
                    <a:ext uri="{9D8B030D-6E8A-4147-A177-3AD203B41FA5}">
                      <a16:colId xmlns:a16="http://schemas.microsoft.com/office/drawing/2014/main" val="20001"/>
                    </a:ext>
                  </a:extLst>
                </a:gridCol>
                <a:gridCol w="4222870">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647272461"/>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898652"/>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ustDataLst>
      <p:tags r:id="rId1"/>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5C92238-3FDF-47BD-BDA0-A456CF78821A}"/>
              </a:ext>
            </a:extLst>
          </p:cNvPr>
          <p:cNvPicPr>
            <a:picLocks noChangeAspect="1"/>
          </p:cNvPicPr>
          <p:nvPr/>
        </p:nvPicPr>
        <p:blipFill rotWithShape="1">
          <a:blip r:embed="rId2"/>
          <a:srcRect l="36417" t="8245" r="40550"/>
          <a:stretch/>
        </p:blipFill>
        <p:spPr>
          <a:xfrm>
            <a:off x="1127448" y="91864"/>
            <a:ext cx="3096344" cy="6629612"/>
          </a:xfrm>
          <a:prstGeom prst="rect">
            <a:avLst/>
          </a:prstGeom>
        </p:spPr>
      </p:pic>
      <p:pic>
        <p:nvPicPr>
          <p:cNvPr id="6" name="圖片 5">
            <a:extLst>
              <a:ext uri="{FF2B5EF4-FFF2-40B4-BE49-F238E27FC236}">
                <a16:creationId xmlns:a16="http://schemas.microsoft.com/office/drawing/2014/main" id="{3DCB9C5E-1814-48D8-B52F-F273CB86CC67}"/>
              </a:ext>
            </a:extLst>
          </p:cNvPr>
          <p:cNvPicPr>
            <a:picLocks noChangeAspect="1"/>
          </p:cNvPicPr>
          <p:nvPr/>
        </p:nvPicPr>
        <p:blipFill rotWithShape="1">
          <a:blip r:embed="rId3"/>
          <a:srcRect l="36416" t="16494" r="44684" b="10443"/>
          <a:stretch/>
        </p:blipFill>
        <p:spPr>
          <a:xfrm>
            <a:off x="4439816" y="1344611"/>
            <a:ext cx="2592288" cy="5386389"/>
          </a:xfrm>
          <a:prstGeom prst="rect">
            <a:avLst/>
          </a:prstGeom>
        </p:spPr>
      </p:pic>
      <p:sp>
        <p:nvSpPr>
          <p:cNvPr id="8" name="文字方塊 7">
            <a:extLst>
              <a:ext uri="{FF2B5EF4-FFF2-40B4-BE49-F238E27FC236}">
                <a16:creationId xmlns:a16="http://schemas.microsoft.com/office/drawing/2014/main" id="{D9E663C6-F049-42BA-854F-9F16972DA2C1}"/>
              </a:ext>
            </a:extLst>
          </p:cNvPr>
          <p:cNvSpPr txBox="1"/>
          <p:nvPr/>
        </p:nvSpPr>
        <p:spPr>
          <a:xfrm>
            <a:off x="7752184" y="1988840"/>
            <a:ext cx="4032448" cy="1569660"/>
          </a:xfrm>
          <a:prstGeom prst="rect">
            <a:avLst/>
          </a:prstGeom>
          <a:noFill/>
        </p:spPr>
        <p:txBody>
          <a:bodyPr wrap="square" rtlCol="0">
            <a:spAutoFit/>
          </a:bodyPr>
          <a:lstStyle/>
          <a:p>
            <a:r>
              <a:rPr lang="zh-TW" altLang="en-US" b="1" dirty="0">
                <a:latin typeface="標楷體" panose="03000509000000000000" pitchFamily="65" charset="-120"/>
                <a:ea typeface="標楷體" panose="03000509000000000000" pitchFamily="65" charset="-120"/>
              </a:rPr>
              <a:t>志願選填時，請注意：部分學校有</a:t>
            </a:r>
            <a:r>
              <a:rPr lang="zh-TW" altLang="en-US" b="1" dirty="0">
                <a:solidFill>
                  <a:srgbClr val="FF0000"/>
                </a:solidFill>
                <a:latin typeface="標楷體" panose="03000509000000000000" pitchFamily="65" charset="-120"/>
                <a:ea typeface="標楷體" panose="03000509000000000000" pitchFamily="65" charset="-120"/>
              </a:rPr>
              <a:t>進修部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夜間部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6574469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七、五專入學簡介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4" y="2564904"/>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8" y="4903205"/>
            <a:ext cx="3359148"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7936672" y="789830"/>
            <a:ext cx="4934338"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6" y="3645838"/>
            <a:ext cx="3359148"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2" y="2484311"/>
            <a:ext cx="3359148"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649204" y="6013739"/>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3857289" y="2929627"/>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3857289" y="4228215"/>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6778164"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6663808"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6699348"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3857289" y="5526802"/>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3" y="636956"/>
            <a:ext cx="3359148"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6840236"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1594648"/>
            <a:ext cx="388492"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2858381"/>
            <a:ext cx="388492"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4164629"/>
            <a:ext cx="388492"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5437347"/>
            <a:ext cx="388492" cy="478082"/>
          </a:xfrm>
          <a:prstGeom prst="rect">
            <a:avLst/>
          </a:prstGeom>
        </p:spPr>
      </p:pic>
    </p:spTree>
    <p:extLst>
      <p:ext uri="{BB962C8B-B14F-4D97-AF65-F5344CB8AC3E}">
        <p14:creationId xmlns:p14="http://schemas.microsoft.com/office/powerpoint/2010/main" val="11437803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5/1-5/7</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5/15</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5/16-6/13</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5/19-23</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6/13</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6/17</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6/19-6/29</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7/9</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351617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6"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16347156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731520" y="702685"/>
            <a:ext cx="10622279" cy="58311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a:t>
            </a:r>
            <a:r>
              <a:rPr lang="zh-TW" altLang="en-US"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共</a:t>
            </a:r>
            <a:r>
              <a:rPr lang="en-US" altLang="zh-TW"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所</a:t>
            </a:r>
            <a:r>
              <a:rPr lang="zh-TW" altLang="en-US" dirty="0">
                <a:latin typeface="Times New Roman" panose="02020603050405020304" pitchFamily="18" charset="0"/>
                <a:cs typeface="Times New Roman" panose="02020603050405020304" pitchFamily="18" charset="0"/>
              </a:rPr>
              <a:t>五專學校</a:t>
            </a:r>
            <a:r>
              <a:rPr lang="en-US" altLang="zh-TW"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141</a:t>
            </a:r>
            <a:r>
              <a:rPr lang="zh-TW" altLang="en-US"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科</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參加招生。</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五專完全免試入學單獨招生網路平台 </a:t>
            </a:r>
            <a:r>
              <a:rPr lang="zh-TW" altLang="en-US" dirty="0"/>
              <a:t>進行</a:t>
            </a:r>
            <a:r>
              <a:rPr lang="zh-TW" altLang="en-US" sz="3800" b="1" dirty="0">
                <a:solidFill>
                  <a:srgbClr val="FF0000"/>
                </a:solidFill>
              </a:rPr>
              <a:t>集體報名</a:t>
            </a:r>
            <a:r>
              <a:rPr lang="zh-TW" altLang="en-US" dirty="0"/>
              <a:t>作業，報名費</a:t>
            </a:r>
            <a:r>
              <a:rPr lang="en-US" altLang="zh-TW" b="1" u="sng" dirty="0"/>
              <a:t>100</a:t>
            </a:r>
            <a:r>
              <a:rPr lang="zh-TW" altLang="en-US" b="1" u="sng" dirty="0"/>
              <a:t>元</a:t>
            </a:r>
            <a:r>
              <a:rPr lang="zh-TW" altLang="en-US" dirty="0"/>
              <a:t>。</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1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40%</a:t>
            </a:r>
            <a:r>
              <a:rPr lang="zh-TW" altLang="en-US" sz="31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39%)</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a:t>
            </a:r>
            <a:r>
              <a:rPr lang="zh-TW" altLang="en-US" sz="3100" b="1" dirty="0">
                <a:solidFill>
                  <a:srgbClr val="FF0000"/>
                </a:solidFill>
              </a:rPr>
              <a:t>缺額</a:t>
            </a:r>
            <a:r>
              <a:rPr lang="zh-TW" altLang="en-US" dirty="0"/>
              <a:t>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4369206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Calibri"/>
                  <a:ea typeface="新細明體"/>
                  <a:cs typeface="+mn-cs"/>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Calibri"/>
                  <a:ea typeface="新細明體"/>
                  <a:cs typeface="+mn-cs"/>
                </a:endParaRPr>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 五專完全免試入學單獨招生</a:t>
              </a:r>
              <a:r>
                <a:rPr kumimoji="1"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1" lang="zh-TW" altLang="en-US"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招生學校</a:t>
              </a:r>
              <a:endParaRPr kumimoji="1" lang="en-US" sz="4400" b="0" i="0" u="none" strike="noStrike" kern="1200" cap="none" spc="0" normalizeH="0" baseline="0" noProof="0" dirty="0">
                <a:ln>
                  <a:noFill/>
                </a:ln>
                <a:solidFill>
                  <a:srgbClr val="000000"/>
                </a:solidFill>
                <a:effectLst/>
                <a:uLnTx/>
                <a:uFillTx/>
                <a:latin typeface="Calibri"/>
                <a:ea typeface="新細明體"/>
                <a:cs typeface="+mj-cs"/>
              </a:endParaRPr>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723153" y="1612998"/>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8020124" y="1534298"/>
            <a:ext cx="3448723" cy="3622894"/>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nvGraphicFramePr>
        <p:xfrm>
          <a:off x="7948193" y="1886095"/>
          <a:ext cx="3574892" cy="3169632"/>
        </p:xfrm>
        <a:graphic>
          <a:graphicData uri="http://schemas.openxmlformats.org/drawingml/2006/table">
            <a:tbl>
              <a:tblPr bandRow="1">
                <a:tableStyleId>{5C22544A-7EE6-4342-B048-85BDC9FD1C3A}</a:tableStyleId>
              </a:tblPr>
              <a:tblGrid>
                <a:gridCol w="1823400">
                  <a:extLst>
                    <a:ext uri="{9D8B030D-6E8A-4147-A177-3AD203B41FA5}">
                      <a16:colId xmlns:a16="http://schemas.microsoft.com/office/drawing/2014/main" val="20000"/>
                    </a:ext>
                  </a:extLst>
                </a:gridCol>
                <a:gridCol w="1751492">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b="0" dirty="0">
                        <a:solidFill>
                          <a:schemeClr val="tx1"/>
                        </a:solidFill>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6600FF"/>
                          </a:solidFill>
                          <a:latin typeface="標楷體" panose="03000509000000000000" pitchFamily="65" charset="-120"/>
                          <a:ea typeface="標楷體" panose="03000509000000000000" pitchFamily="65"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6600FF"/>
                          </a:solidFill>
                          <a:latin typeface="標楷體" panose="03000509000000000000" pitchFamily="65" charset="-120"/>
                          <a:ea typeface="標楷體" panose="03000509000000000000" pitchFamily="65" charset="-120"/>
                          <a:cs typeface="Arial Unicode MS" panose="020B0604020202020204" pitchFamily="34" charset="-120"/>
                        </a:rPr>
                        <a:t>嘉南藥理學院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8047693"/>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6600FF"/>
                          </a:solidFill>
                          <a:latin typeface="標楷體" panose="03000509000000000000" pitchFamily="65" charset="-120"/>
                          <a:ea typeface="標楷體" panose="03000509000000000000" pitchFamily="65"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solidFill>
                          <a:srgbClr val="6600FF"/>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8080621"/>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5155418" y="1612997"/>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nvGraphicFramePr>
        <p:xfrm>
          <a:off x="5124490"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557464" y="1258516"/>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北區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(14</a:t>
            </a: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7876262" y="1246265"/>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南區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5060785"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中區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a:t>
            </a: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nvGraphicFramePr>
        <p:xfrm>
          <a:off x="723152" y="1822329"/>
          <a:ext cx="3553065" cy="3081589"/>
        </p:xfrm>
        <a:graphic>
          <a:graphicData uri="http://schemas.openxmlformats.org/drawingml/2006/table">
            <a:tbl>
              <a:tblPr bandRow="1">
                <a:tableStyleId>{5C22544A-7EE6-4342-B048-85BDC9FD1C3A}</a:tableStyleId>
              </a:tblPr>
              <a:tblGrid>
                <a:gridCol w="1836458">
                  <a:extLst>
                    <a:ext uri="{9D8B030D-6E8A-4147-A177-3AD203B41FA5}">
                      <a16:colId xmlns:a16="http://schemas.microsoft.com/office/drawing/2014/main" val="20000"/>
                    </a:ext>
                  </a:extLst>
                </a:gridCol>
                <a:gridCol w="171660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TW" altLang="en-US" b="1" dirty="0">
                          <a:solidFill>
                            <a:srgbClr val="6600FF"/>
                          </a:solidFill>
                          <a:latin typeface="標楷體" panose="03000509000000000000" pitchFamily="65" charset="-120"/>
                          <a:ea typeface="標楷體" panose="03000509000000000000" pitchFamily="65" charset="-120"/>
                        </a:rPr>
                        <a:t>敏實科技大學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0" name="文字方塊 19">
            <a:extLst>
              <a:ext uri="{FF2B5EF4-FFF2-40B4-BE49-F238E27FC236}">
                <a16:creationId xmlns:a16="http://schemas.microsoft.com/office/drawing/2014/main" id="{D4A5858D-70E9-41C7-873A-62F63EA056E0}"/>
              </a:ext>
            </a:extLst>
          </p:cNvPr>
          <p:cNvSpPr txBox="1"/>
          <p:nvPr/>
        </p:nvSpPr>
        <p:spPr>
          <a:xfrm>
            <a:off x="1775520" y="5378275"/>
            <a:ext cx="10225136" cy="954107"/>
          </a:xfrm>
          <a:prstGeom prst="rect">
            <a:avLst/>
          </a:prstGeom>
          <a:noFill/>
        </p:spPr>
        <p:txBody>
          <a:bodyPr wrap="square" rtlCol="0">
            <a:spAutoFit/>
          </a:bodyPr>
          <a:lstStyle/>
          <a:p>
            <a:pPr marL="684000" indent="-684000"/>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紫色文字為</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學年度新增學校</a:t>
            </a:r>
            <a:endParaRPr lang="en-US" altLang="zh-TW" sz="2800" dirty="0">
              <a:latin typeface="標楷體" panose="03000509000000000000" pitchFamily="65" charset="-120"/>
              <a:ea typeface="標楷體" panose="03000509000000000000" pitchFamily="65" charset="-120"/>
              <a:cs typeface="Times New Roman" panose="02020603050405020304" pitchFamily="18" charset="0"/>
            </a:endParaRPr>
          </a:p>
          <a:p>
            <a:pPr marL="684000" indent="-684000"/>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以各校公告之</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學年度</a:t>
            </a:r>
            <a:r>
              <a:rPr lang="zh-TW" altLang="en-US" sz="28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五專完免單獨招生簡章</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為準</a:t>
            </a:r>
          </a:p>
        </p:txBody>
      </p:sp>
    </p:spTree>
    <p:custDataLst>
      <p:tags r:id="rId1"/>
    </p:custDataLst>
    <p:extLst>
      <p:ext uri="{BB962C8B-B14F-4D97-AF65-F5344CB8AC3E}">
        <p14:creationId xmlns:p14="http://schemas.microsoft.com/office/powerpoint/2010/main" val="9089264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3644634831"/>
              </p:ext>
            </p:extLst>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altLang="zh-TW" sz="1600" kern="100" dirty="0">
                          <a:solidFill>
                            <a:srgbClr val="FF0000"/>
                          </a:solidFill>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solidFill>
                            <a:srgbClr val="FF0000"/>
                          </a:solidFill>
                          <a:effectLst/>
                          <a:latin typeface="微軟正黑體" panose="020B0604030504040204" pitchFamily="34" charset="-120"/>
                          <a:ea typeface="微軟正黑體" panose="020B0604030504040204" pitchFamily="34" charset="-120"/>
                        </a:rPr>
                        <a:t>50</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29638444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658105187"/>
              </p:ext>
            </p:extLst>
          </p:nvPr>
        </p:nvGraphicFramePr>
        <p:xfrm>
          <a:off x="1681328" y="9342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264942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r>
              <a:rPr lang="zh-TW" altLang="en-US" b="1">
                <a:solidFill>
                  <a:srgbClr val="0000FF"/>
                </a:solidFill>
                <a:latin typeface="標楷體" pitchFamily="65" charset="-120"/>
                <a:ea typeface="標楷體" pitchFamily="65" charset="-120"/>
                <a:cs typeface="Times New Roman" pitchFamily="18" charset="0"/>
              </a:rPr>
              <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114</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C38DF1CF-66CC-497F-8B3C-0EC0E839540F}"/>
              </a:ext>
            </a:extLst>
          </p:cNvPr>
          <p:cNvGrpSpPr/>
          <p:nvPr/>
        </p:nvGrpSpPr>
        <p:grpSpPr>
          <a:xfrm>
            <a:off x="-362" y="4235"/>
            <a:ext cx="8743310" cy="605449"/>
            <a:chOff x="2" y="4235"/>
            <a:chExt cx="6015355" cy="605449"/>
          </a:xfrm>
        </p:grpSpPr>
        <p:sp>
          <p:nvSpPr>
            <p:cNvPr id="12" name="圓角化同側角落矩形 60">
              <a:extLst>
                <a:ext uri="{FF2B5EF4-FFF2-40B4-BE49-F238E27FC236}">
                  <a16:creationId xmlns:a16="http://schemas.microsoft.com/office/drawing/2014/main"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9"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id="{C5083426-6EC0-41BA-A4FB-D5AA5E338EAE}"/>
              </a:ext>
            </a:extLst>
          </p:cNvPr>
          <p:cNvSpPr/>
          <p:nvPr/>
        </p:nvSpPr>
        <p:spPr bwMode="auto">
          <a:xfrm>
            <a:off x="3460015"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id="{D75FDD71-C36A-45A7-AABB-08F2C65CA22C}"/>
              </a:ext>
            </a:extLst>
          </p:cNvPr>
          <p:cNvGraphicFramePr>
            <a:graphicFrameLocks noGrp="1"/>
          </p:cNvGraphicFramePr>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val="20000"/>
                    </a:ext>
                  </a:extLst>
                </a:gridCol>
                <a:gridCol w="5225700">
                  <a:extLst>
                    <a:ext uri="{9D8B030D-6E8A-4147-A177-3AD203B41FA5}">
                      <a16:colId xmlns:a16="http://schemas.microsoft.com/office/drawing/2014/main"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矩形 8">
            <a:extLst>
              <a:ext uri="{FF2B5EF4-FFF2-40B4-BE49-F238E27FC236}">
                <a16:creationId xmlns:a16="http://schemas.microsoft.com/office/drawing/2014/main" id="{72F4EB3A-2955-47E0-B0BC-3CAF1296CFDF}"/>
              </a:ext>
            </a:extLst>
          </p:cNvPr>
          <p:cNvSpPr/>
          <p:nvPr/>
        </p:nvSpPr>
        <p:spPr>
          <a:xfrm>
            <a:off x="1195664" y="4704259"/>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4870083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C46A0A6-FCB8-47F1-9956-CCBFEC7C8E21}"/>
              </a:ext>
            </a:extLst>
          </p:cNvPr>
          <p:cNvGrpSpPr/>
          <p:nvPr/>
        </p:nvGrpSpPr>
        <p:grpSpPr>
          <a:xfrm>
            <a:off x="-362" y="4235"/>
            <a:ext cx="7508068" cy="605449"/>
            <a:chOff x="2" y="4235"/>
            <a:chExt cx="6015355" cy="605449"/>
          </a:xfrm>
        </p:grpSpPr>
        <p:sp>
          <p:nvSpPr>
            <p:cNvPr id="8" name="圓角化同側角落矩形 60">
              <a:extLst>
                <a:ext uri="{FF2B5EF4-FFF2-40B4-BE49-F238E27FC236}">
                  <a16:creationId xmlns:a16="http://schemas.microsoft.com/office/drawing/2014/main"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0" y="-57125"/>
            <a:ext cx="732033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nvGraphicFramePr>
        <p:xfrm>
          <a:off x="1295400" y="869041"/>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013503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142</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8" name="內容版面配置區 2">
            <a:extLst>
              <a:ext uri="{FF2B5EF4-FFF2-40B4-BE49-F238E27FC236}">
                <a16:creationId xmlns:a16="http://schemas.microsoft.com/office/drawing/2014/main" id="{89C30BCD-E60A-4193-BA04-84F04D0955AA}"/>
              </a:ext>
            </a:extLst>
          </p:cNvPr>
          <p:cNvGraphicFramePr>
            <a:graphicFrameLocks/>
          </p:cNvGraphicFramePr>
          <p:nvPr>
            <p:extLst>
              <p:ext uri="{D42A27DB-BD31-4B8C-83A1-F6EECF244321}">
                <p14:modId xmlns:p14="http://schemas.microsoft.com/office/powerpoint/2010/main" val="2167996221"/>
              </p:ext>
            </p:extLst>
          </p:nvPr>
        </p:nvGraphicFramePr>
        <p:xfrm>
          <a:off x="511354" y="764704"/>
          <a:ext cx="11169294" cy="5737746"/>
        </p:xfrm>
        <a:graphic>
          <a:graphicData uri="http://schemas.openxmlformats.org/drawingml/2006/table">
            <a:tbl>
              <a:tblPr firstRow="1" firstCol="1" bandRow="1"/>
              <a:tblGrid>
                <a:gridCol w="1370031">
                  <a:extLst>
                    <a:ext uri="{9D8B030D-6E8A-4147-A177-3AD203B41FA5}">
                      <a16:colId xmlns:a16="http://schemas.microsoft.com/office/drawing/2014/main" val="20000"/>
                    </a:ext>
                  </a:extLst>
                </a:gridCol>
                <a:gridCol w="3266421">
                  <a:extLst>
                    <a:ext uri="{9D8B030D-6E8A-4147-A177-3AD203B41FA5}">
                      <a16:colId xmlns:a16="http://schemas.microsoft.com/office/drawing/2014/main" val="124122847"/>
                    </a:ext>
                  </a:extLst>
                </a:gridCol>
                <a:gridCol w="3266421">
                  <a:extLst>
                    <a:ext uri="{9D8B030D-6E8A-4147-A177-3AD203B41FA5}">
                      <a16:colId xmlns:a16="http://schemas.microsoft.com/office/drawing/2014/main" val="20001"/>
                    </a:ext>
                  </a:extLst>
                </a:gridCol>
                <a:gridCol w="3266421">
                  <a:extLst>
                    <a:ext uri="{9D8B030D-6E8A-4147-A177-3AD203B41FA5}">
                      <a16:colId xmlns:a16="http://schemas.microsoft.com/office/drawing/2014/main"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341685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8" name="內容版面配置區 5">
            <a:extLst>
              <a:ext uri="{FF2B5EF4-FFF2-40B4-BE49-F238E27FC236}">
                <a16:creationId xmlns:a16="http://schemas.microsoft.com/office/drawing/2014/main" id="{A8736C66-3B5E-4D46-81D4-1E2F7E67A484}"/>
              </a:ext>
            </a:extLst>
          </p:cNvPr>
          <p:cNvGraphicFramePr>
            <a:graphicFrameLocks/>
          </p:cNvGraphicFramePr>
          <p:nvPr>
            <p:extLst>
              <p:ext uri="{D42A27DB-BD31-4B8C-83A1-F6EECF244321}">
                <p14:modId xmlns:p14="http://schemas.microsoft.com/office/powerpoint/2010/main" val="697020277"/>
              </p:ext>
            </p:extLst>
          </p:nvPr>
        </p:nvGraphicFramePr>
        <p:xfrm>
          <a:off x="492434"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val="20000"/>
                    </a:ext>
                  </a:extLst>
                </a:gridCol>
                <a:gridCol w="980674">
                  <a:extLst>
                    <a:ext uri="{9D8B030D-6E8A-4147-A177-3AD203B41FA5}">
                      <a16:colId xmlns:a16="http://schemas.microsoft.com/office/drawing/2014/main" val="20001"/>
                    </a:ext>
                  </a:extLst>
                </a:gridCol>
                <a:gridCol w="2039249">
                  <a:extLst>
                    <a:ext uri="{9D8B030D-6E8A-4147-A177-3AD203B41FA5}">
                      <a16:colId xmlns:a16="http://schemas.microsoft.com/office/drawing/2014/main" val="524844351"/>
                    </a:ext>
                  </a:extLst>
                </a:gridCol>
                <a:gridCol w="762675">
                  <a:extLst>
                    <a:ext uri="{9D8B030D-6E8A-4147-A177-3AD203B41FA5}">
                      <a16:colId xmlns:a16="http://schemas.microsoft.com/office/drawing/2014/main" val="3981621822"/>
                    </a:ext>
                  </a:extLst>
                </a:gridCol>
                <a:gridCol w="2801924">
                  <a:extLst>
                    <a:ext uri="{9D8B030D-6E8A-4147-A177-3AD203B41FA5}">
                      <a16:colId xmlns:a16="http://schemas.microsoft.com/office/drawing/2014/main" val="20002"/>
                    </a:ext>
                  </a:extLst>
                </a:gridCol>
                <a:gridCol w="420288">
                  <a:extLst>
                    <a:ext uri="{9D8B030D-6E8A-4147-A177-3AD203B41FA5}">
                      <a16:colId xmlns:a16="http://schemas.microsoft.com/office/drawing/2014/main" val="20003"/>
                    </a:ext>
                  </a:extLst>
                </a:gridCol>
                <a:gridCol w="420288">
                  <a:extLst>
                    <a:ext uri="{9D8B030D-6E8A-4147-A177-3AD203B41FA5}">
                      <a16:colId xmlns:a16="http://schemas.microsoft.com/office/drawing/2014/main" val="20004"/>
                    </a:ext>
                  </a:extLst>
                </a:gridCol>
                <a:gridCol w="2490187">
                  <a:extLst>
                    <a:ext uri="{9D8B030D-6E8A-4147-A177-3AD203B41FA5}">
                      <a16:colId xmlns:a16="http://schemas.microsoft.com/office/drawing/2014/main" val="20005"/>
                    </a:ext>
                  </a:extLst>
                </a:gridCol>
                <a:gridCol w="311210">
                  <a:extLst>
                    <a:ext uri="{9D8B030D-6E8A-4147-A177-3AD203B41FA5}">
                      <a16:colId xmlns:a16="http://schemas.microsoft.com/office/drawing/2014/main" val="20006"/>
                    </a:ext>
                  </a:extLst>
                </a:gridCol>
                <a:gridCol w="350201">
                  <a:extLst>
                    <a:ext uri="{9D8B030D-6E8A-4147-A177-3AD203B41FA5}">
                      <a16:colId xmlns:a16="http://schemas.microsoft.com/office/drawing/2014/main"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997202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8" name="內容版面配置區 2">
            <a:extLst>
              <a:ext uri="{FF2B5EF4-FFF2-40B4-BE49-F238E27FC236}">
                <a16:creationId xmlns:a16="http://schemas.microsoft.com/office/drawing/2014/main" id="{B736EB63-6824-4E78-A869-38A18523F6DF}"/>
              </a:ext>
            </a:extLst>
          </p:cNvPr>
          <p:cNvGraphicFramePr>
            <a:graphicFrameLocks/>
          </p:cNvGraphicFramePr>
          <p:nvPr>
            <p:extLst>
              <p:ext uri="{D42A27DB-BD31-4B8C-83A1-F6EECF244321}">
                <p14:modId xmlns:p14="http://schemas.microsoft.com/office/powerpoint/2010/main" val="6670414"/>
              </p:ext>
            </p:extLst>
          </p:nvPr>
        </p:nvGraphicFramePr>
        <p:xfrm>
          <a:off x="484415" y="727008"/>
          <a:ext cx="11223172" cy="5403984"/>
        </p:xfrm>
        <a:graphic>
          <a:graphicData uri="http://schemas.openxmlformats.org/drawingml/2006/table">
            <a:tbl>
              <a:tblPr firstRow="1" firstCol="1" bandRow="1"/>
              <a:tblGrid>
                <a:gridCol w="1021170">
                  <a:extLst>
                    <a:ext uri="{9D8B030D-6E8A-4147-A177-3AD203B41FA5}">
                      <a16:colId xmlns:a16="http://schemas.microsoft.com/office/drawing/2014/main" val="20000"/>
                    </a:ext>
                  </a:extLst>
                </a:gridCol>
                <a:gridCol w="1463892">
                  <a:extLst>
                    <a:ext uri="{9D8B030D-6E8A-4147-A177-3AD203B41FA5}">
                      <a16:colId xmlns:a16="http://schemas.microsoft.com/office/drawing/2014/main" val="20001"/>
                    </a:ext>
                  </a:extLst>
                </a:gridCol>
                <a:gridCol w="2031731">
                  <a:extLst>
                    <a:ext uri="{9D8B030D-6E8A-4147-A177-3AD203B41FA5}">
                      <a16:colId xmlns:a16="http://schemas.microsoft.com/office/drawing/2014/main" val="145139664"/>
                    </a:ext>
                  </a:extLst>
                </a:gridCol>
                <a:gridCol w="705391">
                  <a:extLst>
                    <a:ext uri="{9D8B030D-6E8A-4147-A177-3AD203B41FA5}">
                      <a16:colId xmlns:a16="http://schemas.microsoft.com/office/drawing/2014/main" val="1216112900"/>
                    </a:ext>
                  </a:extLst>
                </a:gridCol>
                <a:gridCol w="2737122">
                  <a:extLst>
                    <a:ext uri="{9D8B030D-6E8A-4147-A177-3AD203B41FA5}">
                      <a16:colId xmlns:a16="http://schemas.microsoft.com/office/drawing/2014/main" val="20002"/>
                    </a:ext>
                  </a:extLst>
                </a:gridCol>
                <a:gridCol w="650351">
                  <a:extLst>
                    <a:ext uri="{9D8B030D-6E8A-4147-A177-3AD203B41FA5}">
                      <a16:colId xmlns:a16="http://schemas.microsoft.com/office/drawing/2014/main" val="20003"/>
                    </a:ext>
                  </a:extLst>
                </a:gridCol>
                <a:gridCol w="2105802">
                  <a:extLst>
                    <a:ext uri="{9D8B030D-6E8A-4147-A177-3AD203B41FA5}">
                      <a16:colId xmlns:a16="http://schemas.microsoft.com/office/drawing/2014/main" val="20004"/>
                    </a:ext>
                  </a:extLst>
                </a:gridCol>
                <a:gridCol w="507713">
                  <a:extLst>
                    <a:ext uri="{9D8B030D-6E8A-4147-A177-3AD203B41FA5}">
                      <a16:colId xmlns:a16="http://schemas.microsoft.com/office/drawing/2014/main"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91729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15480" y="2420888"/>
            <a:ext cx="8856984"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八、適性入學宣導網說明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2C180EE-2F24-48EE-A7C4-87C32F02FE68}"/>
              </a:ext>
            </a:extLst>
          </p:cNvPr>
          <p:cNvPicPr>
            <a:picLocks noChangeAspect="1"/>
          </p:cNvPicPr>
          <p:nvPr/>
        </p:nvPicPr>
        <p:blipFill>
          <a:blip r:embed="rId2"/>
          <a:stretch>
            <a:fillRect/>
          </a:stretch>
        </p:blipFill>
        <p:spPr>
          <a:xfrm>
            <a:off x="555099" y="-10296"/>
            <a:ext cx="11081801" cy="6858000"/>
          </a:xfrm>
          <a:prstGeom prst="rect">
            <a:avLst/>
          </a:prstGeom>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7CA7D5-D7EA-44B8-926B-431F22ED43B8}"/>
              </a:ext>
            </a:extLst>
          </p:cNvPr>
          <p:cNvPicPr>
            <a:picLocks noGrp="1" noChangeAspect="1"/>
          </p:cNvPicPr>
          <p:nvPr>
            <p:ph idx="1"/>
          </p:nvPr>
        </p:nvPicPr>
        <p:blipFill rotWithShape="1">
          <a:blip r:embed="rId3"/>
          <a:srcRect l="15992" t="14950" r="34787" b="11863"/>
          <a:stretch/>
        </p:blipFill>
        <p:spPr>
          <a:xfrm>
            <a:off x="1703512" y="44624"/>
            <a:ext cx="8132339" cy="6801594"/>
          </a:xfrm>
          <a:prstGeom prst="rect">
            <a:avLst/>
          </a:prstGeom>
        </p:spPr>
      </p:pic>
    </p:spTree>
    <p:custDataLst>
      <p:tags r:id="rId1"/>
    </p:custDataLst>
    <p:extLst>
      <p:ext uri="{BB962C8B-B14F-4D97-AF65-F5344CB8AC3E}">
        <p14:creationId xmlns:p14="http://schemas.microsoft.com/office/powerpoint/2010/main" val="16317802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1026" name="Picture 2"/>
          <p:cNvPicPr>
            <a:picLocks noChangeAspect="1" noChangeArrowheads="1"/>
          </p:cNvPicPr>
          <p:nvPr/>
        </p:nvPicPr>
        <p:blipFill>
          <a:blip r:embed="rId2"/>
          <a:srcRect l="2379" t="19531" r="19107" b="6250"/>
          <a:stretch>
            <a:fillRect/>
          </a:stretch>
        </p:blipFill>
        <p:spPr bwMode="auto">
          <a:xfrm>
            <a:off x="120585" y="500042"/>
            <a:ext cx="11619017" cy="6175114"/>
          </a:xfrm>
          <a:prstGeom prst="rect">
            <a:avLst/>
          </a:prstGeom>
          <a:noFill/>
          <a:ln w="9525">
            <a:noFill/>
            <a:miter lim="800000"/>
            <a:headEnd/>
            <a:tailEnd/>
          </a:ln>
          <a:effectLst/>
        </p:spPr>
      </p:pic>
      <p:sp>
        <p:nvSpPr>
          <p:cNvPr id="4" name="圓角矩形 3"/>
          <p:cNvSpPr/>
          <p:nvPr/>
        </p:nvSpPr>
        <p:spPr bwMode="auto">
          <a:xfrm>
            <a:off x="10810908" y="571480"/>
            <a:ext cx="928694"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 name="圓角矩形 4"/>
          <p:cNvSpPr/>
          <p:nvPr/>
        </p:nvSpPr>
        <p:spPr bwMode="auto">
          <a:xfrm>
            <a:off x="1023902" y="2428868"/>
            <a:ext cx="1071570"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3071664" y="2176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extLst>
              <a:ext uri="{FF2B5EF4-FFF2-40B4-BE49-F238E27FC236}">
                <a16:creationId xmlns:a16="http://schemas.microsoft.com/office/drawing/2014/main" id="{67452DF9-F83A-457E-9549-29CFC089F1A8}"/>
              </a:ext>
            </a:extLst>
          </p:cNvPr>
          <p:cNvPicPr>
            <a:picLocks noChangeAspect="1"/>
          </p:cNvPicPr>
          <p:nvPr/>
        </p:nvPicPr>
        <p:blipFill>
          <a:blip r:embed="rId8"/>
          <a:stretch>
            <a:fillRect/>
          </a:stretch>
        </p:blipFill>
        <p:spPr>
          <a:xfrm>
            <a:off x="1202302" y="691991"/>
            <a:ext cx="9478698" cy="61660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16</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980728"/>
            <a:ext cx="8229600" cy="5400600"/>
          </a:xfrm>
        </p:spPr>
        <p:txBody>
          <a:bodyPr>
            <a:noAutofit/>
          </a:bodyPr>
          <a:lstStyle/>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一</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二</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三</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四</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國中</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五</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六</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七</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五專入學簡介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八</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九</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3"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
        <p:nvSpPr>
          <p:cNvPr id="2" name="爆炸 1 1"/>
          <p:cNvSpPr/>
          <p:nvPr/>
        </p:nvSpPr>
        <p:spPr bwMode="auto">
          <a:xfrm>
            <a:off x="1703512" y="2348880"/>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 name="爆炸 1 5"/>
          <p:cNvSpPr/>
          <p:nvPr/>
        </p:nvSpPr>
        <p:spPr bwMode="auto">
          <a:xfrm>
            <a:off x="1703512" y="4365104"/>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 name="爆炸 1 6"/>
          <p:cNvSpPr/>
          <p:nvPr/>
        </p:nvSpPr>
        <p:spPr bwMode="auto">
          <a:xfrm>
            <a:off x="1703512" y="5015959"/>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232081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24</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24</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5" name="圖片 4">
            <a:extLst>
              <a:ext uri="{FF2B5EF4-FFF2-40B4-BE49-F238E27FC236}">
                <a16:creationId xmlns:a16="http://schemas.microsoft.com/office/drawing/2014/main" id="{64087252-A5BB-475C-B407-9DC85D05A447}"/>
              </a:ext>
            </a:extLst>
          </p:cNvPr>
          <p:cNvPicPr>
            <a:picLocks noChangeAspect="1"/>
          </p:cNvPicPr>
          <p:nvPr/>
        </p:nvPicPr>
        <p:blipFill rotWithShape="1">
          <a:blip r:embed="rId3"/>
          <a:srcRect t="1239"/>
          <a:stretch/>
        </p:blipFill>
        <p:spPr>
          <a:xfrm>
            <a:off x="1415480" y="1080921"/>
            <a:ext cx="4104258" cy="58422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26-27</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2/10</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4"/>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5"/>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6"/>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7"/>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8"/>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ustDataLst>
      <p:tags r:id="rId1"/>
    </p:custDataLst>
    <p:extLst>
      <p:ext uri="{BB962C8B-B14F-4D97-AF65-F5344CB8AC3E}">
        <p14:creationId xmlns:p14="http://schemas.microsoft.com/office/powerpoint/2010/main" val="294726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4"/>
          <a:srcRect/>
          <a:stretch>
            <a:fillRect/>
          </a:stretch>
        </p:blipFill>
        <p:spPr bwMode="auto">
          <a:xfrm>
            <a:off x="1775521" y="422381"/>
            <a:ext cx="8279706" cy="643561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8709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3099731634"/>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中投區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14,608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3</a:t>
                      </a:r>
                      <a:r>
                        <a:rPr lang="en-US" sz="2000" kern="100" dirty="0">
                          <a:effectLst/>
                        </a:rPr>
                        <a:t>8</a:t>
                      </a:r>
                      <a:r>
                        <a:rPr lang="en-US" altLang="zh-TW" sz="2000" kern="100" dirty="0">
                          <a:effectLst/>
                        </a:rPr>
                        <a:t>6</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21,131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9,830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15,451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14,552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089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21,041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9,791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15,377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a:t>
                      </a:r>
                      <a:r>
                        <a:rPr lang="en-US" altLang="zh-TW" sz="2000" kern="100" dirty="0">
                          <a:effectLst/>
                        </a:rPr>
                        <a:t>9</a:t>
                      </a:r>
                      <a:r>
                        <a:rPr lang="en-US" sz="2000" kern="100" dirty="0">
                          <a:effectLst/>
                        </a:rPr>
                        <a:t>.</a:t>
                      </a:r>
                      <a:r>
                        <a:rPr lang="en-US" altLang="zh-TW" sz="2000" kern="100" dirty="0">
                          <a:effectLst/>
                        </a:rPr>
                        <a:t>05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65.1</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a:t>
                      </a:r>
                      <a:r>
                        <a:rPr lang="en-US" altLang="zh-TW" sz="2000" kern="100" dirty="0">
                          <a:effectLst/>
                        </a:rPr>
                        <a:t>9</a:t>
                      </a:r>
                      <a:r>
                        <a:rPr lang="en-US" sz="2000" kern="100" dirty="0">
                          <a:effectLst/>
                        </a:rPr>
                        <a:t>.6</a:t>
                      </a:r>
                      <a:r>
                        <a:rPr lang="en-US" altLang="zh-TW" sz="2000" kern="100" dirty="0">
                          <a:effectLst/>
                        </a:rPr>
                        <a:t>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41.6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55.5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44.38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98.85</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a:t>
                      </a:r>
                      <a:r>
                        <a:rPr lang="en-US" altLang="zh-TW" sz="2000" kern="100" dirty="0">
                          <a:effectLst/>
                        </a:rPr>
                        <a:t>9</a:t>
                      </a:r>
                      <a:r>
                        <a:rPr lang="en-US" sz="2000" kern="100" dirty="0">
                          <a:effectLst/>
                        </a:rPr>
                        <a:t>.</a:t>
                      </a:r>
                      <a:r>
                        <a:rPr lang="en-US" altLang="zh-TW" sz="2000" kern="100" dirty="0">
                          <a:effectLst/>
                        </a:rPr>
                        <a:t>99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72.71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88.17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78.62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113</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3" name="圖片 2"/>
          <p:cNvPicPr>
            <a:picLocks noChangeAspect="1"/>
          </p:cNvPicPr>
          <p:nvPr/>
        </p:nvPicPr>
        <p:blipFill>
          <a:blip r:embed="rId3"/>
          <a:stretch>
            <a:fillRect/>
          </a:stretch>
        </p:blipFill>
        <p:spPr>
          <a:xfrm>
            <a:off x="-986826" y="-5242"/>
            <a:ext cx="14165652" cy="6868484"/>
          </a:xfrm>
          <a:prstGeom prst="rect">
            <a:avLst/>
          </a:prstGeom>
        </p:spPr>
      </p:pic>
      <p:pic>
        <p:nvPicPr>
          <p:cNvPr id="4" name="圖片 20"/>
          <p:cNvPicPr>
            <a:picLocks noChangeAspect="1"/>
          </p:cNvPicPr>
          <p:nvPr/>
        </p:nvPicPr>
        <p:blipFill>
          <a:blip r:embed="rId4"/>
          <a:srcRect/>
          <a:stretch>
            <a:fillRect/>
          </a:stretch>
        </p:blipFill>
        <p:spPr bwMode="auto">
          <a:xfrm>
            <a:off x="10614025" y="1447330"/>
            <a:ext cx="968375" cy="1114425"/>
          </a:xfrm>
          <a:prstGeom prst="rect">
            <a:avLst/>
          </a:prstGeom>
          <a:noFill/>
          <a:ln w="9525">
            <a:noFill/>
            <a:miter lim="800000"/>
            <a:headEnd/>
            <a:tailEnd/>
          </a:ln>
        </p:spPr>
      </p:pic>
      <p:sp>
        <p:nvSpPr>
          <p:cNvPr id="5" name="矩形 11"/>
          <p:cNvSpPr>
            <a:spLocks noChangeArrowheads="1"/>
          </p:cNvSpPr>
          <p:nvPr/>
        </p:nvSpPr>
        <p:spPr bwMode="auto">
          <a:xfrm>
            <a:off x="1524000" y="50900"/>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6" name="矩形 40"/>
          <p:cNvSpPr>
            <a:spLocks noChangeArrowheads="1"/>
          </p:cNvSpPr>
          <p:nvPr/>
        </p:nvSpPr>
        <p:spPr bwMode="auto">
          <a:xfrm>
            <a:off x="5678583" y="787726"/>
            <a:ext cx="1161407" cy="445644"/>
          </a:xfrm>
          <a:prstGeom prst="rect">
            <a:avLst/>
          </a:prstGeom>
          <a:solidFill>
            <a:srgbClr val="CCFFFF"/>
          </a:solidFill>
          <a:ln w="9525">
            <a:noFill/>
            <a:miter lim="800000"/>
            <a:headEnd/>
            <a:tailEnd/>
          </a:ln>
        </p:spPr>
        <p:txBody>
          <a:bodyPr/>
          <a:lstStyle/>
          <a:p>
            <a:pPr algn="ctr" eaLnBrk="1" hangingPunct="1"/>
            <a:r>
              <a:rPr lang="zh-TW" altLang="en-US" sz="2000" dirty="0">
                <a:latin typeface="微軟正黑體" pitchFamily="34" charset="-120"/>
                <a:ea typeface="微軟正黑體" pitchFamily="34" charset="-120"/>
              </a:rPr>
              <a:t>研究所</a:t>
            </a:r>
          </a:p>
        </p:txBody>
      </p:sp>
    </p:spTree>
    <p:custDataLst>
      <p:tags r:id="rId1"/>
    </p:custDataLst>
    <p:extLst>
      <p:ext uri="{BB962C8B-B14F-4D97-AF65-F5344CB8AC3E}">
        <p14:creationId xmlns:p14="http://schemas.microsoft.com/office/powerpoint/2010/main" val="2904548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iOS 18 為iPhone 帶來前所未見的個人化、智慧功能與堅強實力- Apple (台灣)">
            <a:extLst>
              <a:ext uri="{FF2B5EF4-FFF2-40B4-BE49-F238E27FC236}">
                <a16:creationId xmlns:a16="http://schemas.microsoft.com/office/drawing/2014/main" id="{5C447245-DCE9-08BB-F1F0-2FB0662115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37" t="6442" r="21030" b="7226"/>
          <a:stretch/>
        </p:blipFill>
        <p:spPr bwMode="auto">
          <a:xfrm>
            <a:off x="5254561" y="1688389"/>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Phone 16 Pro 512GB White Titanium - od 6 109 zł - Swappie">
            <a:extLst>
              <a:ext uri="{FF2B5EF4-FFF2-40B4-BE49-F238E27FC236}">
                <a16:creationId xmlns:a16="http://schemas.microsoft.com/office/drawing/2014/main" id="{A9B831FF-B08B-FA96-FEA1-A2FE94399B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634" y="1549222"/>
            <a:ext cx="3732272" cy="373227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normAutofit/>
          </a:bodyPr>
          <a:lstStyle/>
          <a:p>
            <a:pPr>
              <a:defRPr/>
            </a:pP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effectLst/>
                <a:latin typeface="Microsoft YaHei UI" panose="020B0503020204020204" pitchFamily="34" charset="-122"/>
                <a:ea typeface="Microsoft YaHei UI" panose="020B0503020204020204" pitchFamily="34" charset="-122"/>
                <a:cs typeface="DFKai-SB" panose="03000509000000000000" pitchFamily="49" charset="-120"/>
              </a:rPr>
              <a:t>智慧型手機、平板</a:t>
            </a: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endPar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511103" y="5153799"/>
            <a:ext cx="3240360" cy="476942"/>
          </a:xfrm>
          <a:prstGeom prst="wedgeRoundRectCallout">
            <a:avLst>
              <a:gd name="adj1" fmla="val 44748"/>
              <a:gd name="adj2" fmla="val -109528"/>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36000" rIns="36000" bIns="36000"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1"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電路系統：電機與電子群</a:t>
            </a:r>
          </a:p>
        </p:txBody>
      </p:sp>
      <p:sp>
        <p:nvSpPr>
          <p:cNvPr id="6" name="圓角矩形圖說文字 5"/>
          <p:cNvSpPr/>
          <p:nvPr/>
        </p:nvSpPr>
        <p:spPr>
          <a:xfrm>
            <a:off x="839417" y="1786895"/>
            <a:ext cx="2583733" cy="479241"/>
          </a:xfrm>
          <a:prstGeom prst="wedgeRoundRectCallout">
            <a:avLst>
              <a:gd name="adj1" fmla="val 56913"/>
              <a:gd name="adj2" fmla="val 112441"/>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lIns="72000" tIns="36000" rIns="72000" bIns="36000"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1"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機身結構：機械群</a:t>
            </a:r>
          </a:p>
        </p:txBody>
      </p:sp>
      <p:pic>
        <p:nvPicPr>
          <p:cNvPr id="1036" name="Picture 12">
            <a:extLst>
              <a:ext uri="{FF2B5EF4-FFF2-40B4-BE49-F238E27FC236}">
                <a16:creationId xmlns:a16="http://schemas.microsoft.com/office/drawing/2014/main" id="{E842DBAB-DC45-499F-7967-BFC8D11820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685" t="18500" r="34702" b="18500"/>
          <a:stretch/>
        </p:blipFill>
        <p:spPr bwMode="auto">
          <a:xfrm>
            <a:off x="7104112" y="1702062"/>
            <a:ext cx="3544575" cy="4103202"/>
          </a:xfrm>
          <a:prstGeom prst="rect">
            <a:avLst/>
          </a:prstGeom>
          <a:noFill/>
          <a:extLst>
            <a:ext uri="{909E8E84-426E-40DD-AFC4-6F175D3DCCD1}">
              <a14:hiddenFill xmlns:a14="http://schemas.microsoft.com/office/drawing/2010/main">
                <a:solidFill>
                  <a:srgbClr val="FFFFFF"/>
                </a:solidFill>
              </a14:hiddenFill>
            </a:ext>
          </a:extLst>
        </p:spPr>
      </p:pic>
      <p:sp>
        <p:nvSpPr>
          <p:cNvPr id="10" name="圓角矩形圖說文字 9"/>
          <p:cNvSpPr/>
          <p:nvPr/>
        </p:nvSpPr>
        <p:spPr>
          <a:xfrm>
            <a:off x="9313410" y="1124744"/>
            <a:ext cx="2520280" cy="1584176"/>
          </a:xfrm>
          <a:prstGeom prst="wedgeRoundRectCallout">
            <a:avLst>
              <a:gd name="adj1" fmla="val -60747"/>
              <a:gd name="adj2" fmla="val 70782"/>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lIns="72000" tIns="0" rIns="72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en-US" altLang="zh-TW"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App</a:t>
            </a:r>
            <a:r>
              <a:rPr kumimoji="1" lang="zh-TW" altLang="en-US"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、數位</a:t>
            </a:r>
            <a:r>
              <a:rPr kumimoji="1" lang="zh-TW" altLang="zh-TW"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內容</a:t>
            </a:r>
            <a:r>
              <a:rPr kumimoji="1" lang="zh-TW"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endParaRPr kumimoji="1" lang="en-US" altLang="zh-TW"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kumimoji="1" lang="en-US" altLang="zh-TW"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資訊科</a:t>
            </a:r>
            <a:endParaRPr kumimoji="1" lang="en-US" altLang="zh-TW"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商管群</a:t>
            </a:r>
            <a:r>
              <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設計群</a:t>
            </a:r>
            <a:r>
              <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1"/>
    </p:custDataLst>
    <p:extLst>
      <p:ext uri="{BB962C8B-B14F-4D97-AF65-F5344CB8AC3E}">
        <p14:creationId xmlns:p14="http://schemas.microsoft.com/office/powerpoint/2010/main" val="27746891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7651"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2062" name="Picture 14" descr="http://www.apps-club.com/img/app-features.png"/>
          <p:cNvPicPr>
            <a:picLocks noChangeAspect="1" noChangeArrowheads="1"/>
          </p:cNvPicPr>
          <p:nvPr/>
        </p:nvPicPr>
        <p:blipFill>
          <a:blip r:embed="rId4" cstate="screen"/>
          <a:srcRect/>
          <a:stretch>
            <a:fillRect/>
          </a:stretch>
        </p:blipFill>
        <p:spPr bwMode="auto">
          <a:xfrm>
            <a:off x="4511824" y="4869186"/>
            <a:ext cx="2952328" cy="1440135"/>
          </a:xfrm>
          <a:prstGeom prst="rect">
            <a:avLst/>
          </a:prstGeom>
          <a:ln>
            <a:noFill/>
          </a:ln>
          <a:effectLst>
            <a:outerShdw blurRad="292100" dist="139700" dir="2700000" algn="tl" rotWithShape="0">
              <a:srgbClr val="333333">
                <a:alpha val="65000"/>
              </a:srgbClr>
            </a:outerShdw>
          </a:effectLst>
        </p:spPr>
      </p:pic>
      <p:sp>
        <p:nvSpPr>
          <p:cNvPr id="27656" name="矩形 6"/>
          <p:cNvSpPr>
            <a:spLocks noChangeArrowheads="1"/>
          </p:cNvSpPr>
          <p:nvPr/>
        </p:nvSpPr>
        <p:spPr bwMode="auto">
          <a:xfrm>
            <a:off x="7464152" y="1848093"/>
            <a:ext cx="2952328" cy="738664"/>
          </a:xfrm>
          <a:prstGeom prst="rect">
            <a:avLst/>
          </a:prstGeom>
          <a:solidFill>
            <a:schemeClr val="accent2"/>
          </a:solidFill>
          <a:ln w="9525">
            <a:noFill/>
            <a:miter lim="800000"/>
            <a:headEnd/>
            <a:tailEnd/>
          </a:ln>
        </p:spPr>
        <p:txBody>
          <a:bodyPr wrap="square" lIns="72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造型、機身結構設計與各種零組件製造</a:t>
            </a:r>
          </a:p>
        </p:txBody>
      </p:sp>
      <p:sp>
        <p:nvSpPr>
          <p:cNvPr id="27657" name="矩形 7"/>
          <p:cNvSpPr>
            <a:spLocks noChangeArrowheads="1"/>
          </p:cNvSpPr>
          <p:nvPr/>
        </p:nvSpPr>
        <p:spPr bwMode="auto">
          <a:xfrm>
            <a:off x="7560641" y="3527839"/>
            <a:ext cx="2870230" cy="738664"/>
          </a:xfrm>
          <a:prstGeom prst="rect">
            <a:avLst/>
          </a:prstGeom>
          <a:solidFill>
            <a:schemeClr val="accent3"/>
          </a:solidFill>
          <a:ln w="9525">
            <a:noFill/>
            <a:miter lim="800000"/>
            <a:headEnd/>
            <a:tailEnd/>
          </a:ln>
        </p:spPr>
        <p:txBody>
          <a:bodyPr wrap="square" lIns="72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IC</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設計</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27658" name="矩形 8"/>
          <p:cNvSpPr>
            <a:spLocks noChangeArrowheads="1"/>
          </p:cNvSpPr>
          <p:nvPr/>
        </p:nvSpPr>
        <p:spPr bwMode="auto">
          <a:xfrm>
            <a:off x="7684706" y="4869185"/>
            <a:ext cx="2622101" cy="1107996"/>
          </a:xfrm>
          <a:prstGeom prst="rect">
            <a:avLst/>
          </a:prstGeom>
          <a:solidFill>
            <a:schemeClr val="accent1"/>
          </a:solidFill>
          <a:ln w="9525">
            <a:noFill/>
            <a:miter lim="800000"/>
            <a:headEnd/>
            <a:tailEnd/>
          </a:ln>
        </p:spPr>
        <p:txBody>
          <a:bodyPr wrap="square" lIns="72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網頁設計</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APP</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應用程式</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cxnSp>
        <p:nvCxnSpPr>
          <p:cNvPr id="16" name="肘形接點 15"/>
          <p:cNvCxnSpPr>
            <a:endCxn id="2062" idx="1"/>
          </p:cNvCxnSpPr>
          <p:nvPr/>
        </p:nvCxnSpPr>
        <p:spPr>
          <a:xfrm rot="16200000" flipH="1">
            <a:off x="2675614" y="3753043"/>
            <a:ext cx="3312380" cy="360040"/>
          </a:xfrm>
          <a:prstGeom prst="bentConnector2">
            <a:avLst/>
          </a:prstGeom>
          <a:ln w="28575"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4151784" y="2276873"/>
            <a:ext cx="432048" cy="530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3783844" y="3789040"/>
            <a:ext cx="109592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1059948" y="160338"/>
            <a:ext cx="10796692" cy="865125"/>
          </a:xfrm>
        </p:spPr>
        <p:txBody>
          <a:bodyPr/>
          <a:lstStyle/>
          <a:p>
            <a:r>
              <a:rPr lang="zh-TW" altLang="en-US" sz="4000" b="1" dirty="0">
                <a:effectLst/>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lang="zh-TW" altLang="en-US" sz="40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lang="en-US" altLang="zh-TW" sz="28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1/5</a:t>
            </a:r>
            <a:endParaRPr lang="zh-TW" altLang="en-US" sz="36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4" name="物件 3"/>
          <p:cNvGraphicFramePr>
            <a:graphicFrameLocks noChangeAspect="1"/>
          </p:cNvGraphicFramePr>
          <p:nvPr>
            <p:extLst/>
          </p:nvPr>
        </p:nvGraphicFramePr>
        <p:xfrm>
          <a:off x="4547402" y="3184418"/>
          <a:ext cx="2687960" cy="1497278"/>
        </p:xfrm>
        <a:graphic>
          <a:graphicData uri="http://schemas.openxmlformats.org/presentationml/2006/ole">
            <mc:AlternateContent xmlns:mc="http://schemas.openxmlformats.org/markup-compatibility/2006">
              <mc:Choice xmlns:v="urn:schemas-microsoft-com:vml" Requires="v">
                <p:oleObj spid="_x0000_s12304" name="PhotoImpact" r:id="rId5" imgW="14592240" imgH="8127720" progId="PI3.Image">
                  <p:embed/>
                </p:oleObj>
              </mc:Choice>
              <mc:Fallback>
                <p:oleObj name="PhotoImpact" r:id="rId5" imgW="14592240" imgH="8127720" progId="PI3.Image">
                  <p:embed/>
                  <p:pic>
                    <p:nvPicPr>
                      <p:cNvPr id="4" name="物件 3"/>
                      <p:cNvPicPr/>
                      <p:nvPr/>
                    </p:nvPicPr>
                    <p:blipFill>
                      <a:blip r:embed="rId6"/>
                      <a:stretch>
                        <a:fillRect/>
                      </a:stretch>
                    </p:blipFill>
                    <p:spPr>
                      <a:xfrm>
                        <a:off x="4547402" y="3184418"/>
                        <a:ext cx="2687960" cy="1497278"/>
                      </a:xfrm>
                      <a:prstGeom prst="rect">
                        <a:avLst/>
                      </a:prstGeom>
                    </p:spPr>
                  </p:pic>
                </p:oleObj>
              </mc:Fallback>
            </mc:AlternateContent>
          </a:graphicData>
        </a:graphic>
      </p:graphicFrame>
      <p:graphicFrame>
        <p:nvGraphicFramePr>
          <p:cNvPr id="17" name="物件 16"/>
          <p:cNvGraphicFramePr>
            <a:graphicFrameLocks noChangeAspect="1"/>
          </p:cNvGraphicFramePr>
          <p:nvPr>
            <p:extLst/>
          </p:nvPr>
        </p:nvGraphicFramePr>
        <p:xfrm>
          <a:off x="4583832" y="1167422"/>
          <a:ext cx="1966870" cy="1966870"/>
        </p:xfrm>
        <a:graphic>
          <a:graphicData uri="http://schemas.openxmlformats.org/presentationml/2006/ole">
            <mc:AlternateContent xmlns:mc="http://schemas.openxmlformats.org/markup-compatibility/2006">
              <mc:Choice xmlns:v="urn:schemas-microsoft-com:vml" Requires="v">
                <p:oleObj spid="_x0000_s12305" name="PhotoImpact" r:id="rId7" imgW="2286000" imgH="2286000" progId="PI3.Image">
                  <p:embed/>
                </p:oleObj>
              </mc:Choice>
              <mc:Fallback>
                <p:oleObj name="PhotoImpact" r:id="rId7" imgW="2286000" imgH="2286000" progId="PI3.Image">
                  <p:embed/>
                  <p:pic>
                    <p:nvPicPr>
                      <p:cNvPr id="17" name="物件 16"/>
                      <p:cNvPicPr/>
                      <p:nvPr/>
                    </p:nvPicPr>
                    <p:blipFill>
                      <a:blip r:embed="rId8"/>
                      <a:stretch>
                        <a:fillRect/>
                      </a:stretch>
                    </p:blipFill>
                    <p:spPr>
                      <a:xfrm>
                        <a:off x="4583832" y="1167422"/>
                        <a:ext cx="1966870" cy="1966870"/>
                      </a:xfrm>
                      <a:prstGeom prst="rect">
                        <a:avLst/>
                      </a:prstGeom>
                    </p:spPr>
                  </p:pic>
                </p:oleObj>
              </mc:Fallback>
            </mc:AlternateContent>
          </a:graphicData>
        </a:graphic>
      </p:graphicFrame>
      <p:sp>
        <p:nvSpPr>
          <p:cNvPr id="9" name="投影片編號版面配置區 8">
            <a:extLst>
              <a:ext uri="{FF2B5EF4-FFF2-40B4-BE49-F238E27FC236}">
                <a16:creationId xmlns:a16="http://schemas.microsoft.com/office/drawing/2014/main" id="{2A819F10-3E5C-9D0F-576D-02B47960DB9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grpSp>
        <p:nvGrpSpPr>
          <p:cNvPr id="18" name="群組 17">
            <a:extLst>
              <a:ext uri="{FF2B5EF4-FFF2-40B4-BE49-F238E27FC236}">
                <a16:creationId xmlns:a16="http://schemas.microsoft.com/office/drawing/2014/main" id="{DA98A9EC-25A9-13AC-5A6B-646BB8591727}"/>
              </a:ext>
            </a:extLst>
          </p:cNvPr>
          <p:cNvGrpSpPr>
            <a:grpSpLocks noChangeAspect="1"/>
          </p:cNvGrpSpPr>
          <p:nvPr/>
        </p:nvGrpSpPr>
        <p:grpSpPr>
          <a:xfrm>
            <a:off x="1109770" y="2584460"/>
            <a:ext cx="2656285" cy="2212895"/>
            <a:chOff x="1329194" y="1824771"/>
            <a:chExt cx="4480094" cy="3732272"/>
          </a:xfrm>
        </p:grpSpPr>
        <p:pic>
          <p:nvPicPr>
            <p:cNvPr id="13" name="Picture 8" descr="iOS 18 為iPhone 帶來前所未見的個人化、智慧功能與堅強實力- Apple (台灣)">
              <a:extLst>
                <a:ext uri="{FF2B5EF4-FFF2-40B4-BE49-F238E27FC236}">
                  <a16:creationId xmlns:a16="http://schemas.microsoft.com/office/drawing/2014/main" id="{C53FB21C-83C9-2898-E80F-376FE347363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Phone 16 Pro 512GB White Titanium - od 6 109 zł - Swappie">
              <a:extLst>
                <a:ext uri="{FF2B5EF4-FFF2-40B4-BE49-F238E27FC236}">
                  <a16:creationId xmlns:a16="http://schemas.microsoft.com/office/drawing/2014/main" id="{C20E7AC2-D432-F26E-7765-8D98502191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2"/>
    </p:custDataLst>
    <p:extLst>
      <p:ext uri="{BB962C8B-B14F-4D97-AF65-F5344CB8AC3E}">
        <p14:creationId xmlns:p14="http://schemas.microsoft.com/office/powerpoint/2010/main" val="15744560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867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cxnSp>
        <p:nvCxnSpPr>
          <p:cNvPr id="11" name="肘形接點 10"/>
          <p:cNvCxnSpPr/>
          <p:nvPr/>
        </p:nvCxnSpPr>
        <p:spPr>
          <a:xfrm>
            <a:off x="4540250" y="2135188"/>
            <a:ext cx="1193800" cy="3136900"/>
          </a:xfrm>
          <a:prstGeom prst="bentConnector3">
            <a:avLst>
              <a:gd name="adj1" fmla="val 46417"/>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112003" y="3212976"/>
            <a:ext cx="1407941" cy="338554"/>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造型設計</a:t>
            </a:r>
          </a:p>
        </p:txBody>
      </p:sp>
      <p:sp>
        <p:nvSpPr>
          <p:cNvPr id="15" name="矩形 14"/>
          <p:cNvSpPr/>
          <p:nvPr/>
        </p:nvSpPr>
        <p:spPr>
          <a:xfrm>
            <a:off x="6009184" y="5821536"/>
            <a:ext cx="1692771"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模具製造或</a:t>
            </a:r>
            <a:endPar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精密機械加工</a:t>
            </a:r>
          </a:p>
        </p:txBody>
      </p:sp>
      <p:sp>
        <p:nvSpPr>
          <p:cNvPr id="16" name="矩形 15"/>
          <p:cNvSpPr/>
          <p:nvPr/>
        </p:nvSpPr>
        <p:spPr>
          <a:xfrm>
            <a:off x="8493696" y="2954689"/>
            <a:ext cx="1973708" cy="692497"/>
          </a:xfrm>
          <a:prstGeom prst="rect">
            <a:avLst/>
          </a:prstGeom>
          <a:solidFill>
            <a:schemeClr val="accent2"/>
          </a:solidFill>
          <a:effectLst>
            <a:glow rad="63500">
              <a:schemeClr val="accent3">
                <a:satMod val="175000"/>
                <a:alpha val="40000"/>
              </a:schemeClr>
            </a:glo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9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電腦機械製圖科等</a:t>
            </a:r>
            <a:endParaRPr kumimoji="1" lang="en-US" altLang="zh-TW" sz="19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機械群、設計群</a:t>
            </a:r>
            <a:r>
              <a:rPr kumimoji="1" lang="en-US" altLang="zh-TW" sz="20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20" name="矩形 19"/>
          <p:cNvSpPr/>
          <p:nvPr/>
        </p:nvSpPr>
        <p:spPr>
          <a:xfrm>
            <a:off x="8472264" y="5445224"/>
            <a:ext cx="1995139" cy="707886"/>
          </a:xfrm>
          <a:prstGeom prst="rect">
            <a:avLst/>
          </a:prstGeom>
          <a:solidFill>
            <a:schemeClr val="accent2"/>
          </a:solidFill>
          <a:effectLst>
            <a:glow rad="63500">
              <a:schemeClr val="accent3">
                <a:satMod val="175000"/>
                <a:alpha val="40000"/>
              </a:schemeClr>
            </a:glo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模具科、機械科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或機械群</a:t>
            </a: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 </a:t>
            </a:r>
          </a:p>
        </p:txBody>
      </p:sp>
      <p:cxnSp>
        <p:nvCxnSpPr>
          <p:cNvPr id="22" name="肘形接點 21"/>
          <p:cNvCxnSpPr/>
          <p:nvPr/>
        </p:nvCxnSpPr>
        <p:spPr>
          <a:xfrm flipV="1">
            <a:off x="7896226" y="4768116"/>
            <a:ext cx="576039" cy="503972"/>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692" name="Picture 2" descr="http://www.ckvs.ntpc.edu.tw/%E7%A7%91%E7%B3%BB%E7%9B%B8%E9%97%9C%E9%80%A3%E7%B5%90/%E7%BE%8E%E5%B7%A5%E7%A7%91/images/DSC_5134.jpg"/>
          <p:cNvPicPr>
            <a:picLocks noChangeAspect="1" noChangeArrowheads="1"/>
          </p:cNvPicPr>
          <p:nvPr/>
        </p:nvPicPr>
        <p:blipFill>
          <a:blip r:embed="rId4" cstate="screen"/>
          <a:srcRect/>
          <a:stretch>
            <a:fillRect/>
          </a:stretch>
        </p:blipFill>
        <p:spPr bwMode="auto">
          <a:xfrm>
            <a:off x="8493696" y="1594478"/>
            <a:ext cx="1973708" cy="1360211"/>
          </a:xfrm>
          <a:prstGeom prst="rect">
            <a:avLst/>
          </a:prstGeom>
          <a:noFill/>
          <a:ln w="9525">
            <a:noFill/>
            <a:miter lim="800000"/>
            <a:headEnd/>
            <a:tailEnd/>
          </a:ln>
        </p:spPr>
      </p:pic>
      <p:cxnSp>
        <p:nvCxnSpPr>
          <p:cNvPr id="26" name="肘形接點 8"/>
          <p:cNvCxnSpPr>
            <a:cxnSpLocks/>
          </p:cNvCxnSpPr>
          <p:nvPr/>
        </p:nvCxnSpPr>
        <p:spPr>
          <a:xfrm flipV="1">
            <a:off x="2207568" y="2111242"/>
            <a:ext cx="626446" cy="616485"/>
          </a:xfrm>
          <a:prstGeom prst="bentConnector3">
            <a:avLst>
              <a:gd name="adj1" fmla="val 6042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731327" y="2600831"/>
            <a:ext cx="3457182" cy="503412"/>
          </a:xfrm>
          <a:prstGeom prst="bentConnector3">
            <a:avLst>
              <a:gd name="adj1" fmla="val 105218"/>
            </a:avLst>
          </a:prstGeom>
        </p:spPr>
        <p:style>
          <a:lnRef idx="2">
            <a:schemeClr val="accent1"/>
          </a:lnRef>
          <a:fillRef idx="0">
            <a:schemeClr val="accent1"/>
          </a:fillRef>
          <a:effectRef idx="1">
            <a:schemeClr val="accent1"/>
          </a:effectRef>
          <a:fontRef idx="minor">
            <a:schemeClr val="tx1"/>
          </a:fontRef>
        </p:style>
      </p:cxnSp>
      <p:pic>
        <p:nvPicPr>
          <p:cNvPr id="30" name="Picture 14" descr="http://www.apps-club.com/img/app-features.png"/>
          <p:cNvPicPr>
            <a:picLocks noChangeAspect="1" noChangeArrowheads="1"/>
          </p:cNvPicPr>
          <p:nvPr/>
        </p:nvPicPr>
        <p:blipFill>
          <a:blip r:embed="rId5" cstate="screen"/>
          <a:srcRect/>
          <a:stretch>
            <a:fillRect/>
          </a:stretch>
        </p:blipFill>
        <p:spPr bwMode="auto">
          <a:xfrm>
            <a:off x="2427898" y="5229201"/>
            <a:ext cx="1021879" cy="695807"/>
          </a:xfrm>
          <a:prstGeom prst="rect">
            <a:avLst/>
          </a:prstGeom>
          <a:ln>
            <a:noFill/>
          </a:ln>
          <a:effectLst>
            <a:outerShdw blurRad="292100" dist="139700" dir="2700000" algn="tl" rotWithShape="0">
              <a:srgbClr val="333333">
                <a:alpha val="65000"/>
              </a:srgbClr>
            </a:outerShdw>
          </a:effectLst>
        </p:spPr>
      </p:pic>
      <p:cxnSp>
        <p:nvCxnSpPr>
          <p:cNvPr id="31"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27" name="Picture 5" descr="DSC01991"/>
          <p:cNvPicPr>
            <a:picLocks noChangeArrowheads="1"/>
          </p:cNvPicPr>
          <p:nvPr/>
        </p:nvPicPr>
        <p:blipFill>
          <a:blip r:embed="rId6" cstate="screen"/>
          <a:srcRect/>
          <a:stretch>
            <a:fillRect/>
          </a:stretch>
        </p:blipFill>
        <p:spPr bwMode="auto">
          <a:xfrm>
            <a:off x="8445219" y="4031068"/>
            <a:ext cx="2022185" cy="1486165"/>
          </a:xfrm>
          <a:prstGeom prst="rect">
            <a:avLst/>
          </a:prstGeom>
          <a:noFill/>
          <a:effectLst>
            <a:softEdge rad="31750"/>
          </a:effectLst>
        </p:spPr>
      </p:pic>
      <p:sp>
        <p:nvSpPr>
          <p:cNvPr id="7" name="矩形 6"/>
          <p:cNvSpPr/>
          <p:nvPr/>
        </p:nvSpPr>
        <p:spPr>
          <a:xfrm>
            <a:off x="2453010" y="3017256"/>
            <a:ext cx="2592535"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36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造型、機身結構設計與零組件製造</a:t>
            </a:r>
          </a:p>
        </p:txBody>
      </p:sp>
      <p:graphicFrame>
        <p:nvGraphicFramePr>
          <p:cNvPr id="5" name="物件 4"/>
          <p:cNvGraphicFramePr>
            <a:graphicFrameLocks noChangeAspect="1"/>
          </p:cNvGraphicFramePr>
          <p:nvPr>
            <p:extLst/>
          </p:nvPr>
        </p:nvGraphicFramePr>
        <p:xfrm>
          <a:off x="2834014" y="1264539"/>
          <a:ext cx="1648483" cy="1648483"/>
        </p:xfrm>
        <a:graphic>
          <a:graphicData uri="http://schemas.openxmlformats.org/presentationml/2006/ole">
            <mc:AlternateContent xmlns:mc="http://schemas.openxmlformats.org/markup-compatibility/2006">
              <mc:Choice xmlns:v="urn:schemas-microsoft-com:vml" Requires="v">
                <p:oleObj spid="_x0000_s13349" name="PhotoImpact" r:id="rId7" imgW="2286000" imgH="2286000" progId="PI3.Image">
                  <p:embed/>
                </p:oleObj>
              </mc:Choice>
              <mc:Fallback>
                <p:oleObj name="PhotoImpact" r:id="rId7" imgW="2286000" imgH="2286000" progId="PI3.Image">
                  <p:embed/>
                  <p:pic>
                    <p:nvPicPr>
                      <p:cNvPr id="5" name="物件 4"/>
                      <p:cNvPicPr/>
                      <p:nvPr/>
                    </p:nvPicPr>
                    <p:blipFill>
                      <a:blip r:embed="rId8"/>
                      <a:stretch>
                        <a:fillRect/>
                      </a:stretch>
                    </p:blipFill>
                    <p:spPr>
                      <a:xfrm>
                        <a:off x="2834014" y="1264539"/>
                        <a:ext cx="1648483" cy="1648483"/>
                      </a:xfrm>
                      <a:prstGeom prst="rect">
                        <a:avLst/>
                      </a:prstGeom>
                    </p:spPr>
                  </p:pic>
                </p:oleObj>
              </mc:Fallback>
            </mc:AlternateContent>
          </a:graphicData>
        </a:graphic>
      </p:graphicFrame>
      <p:graphicFrame>
        <p:nvGraphicFramePr>
          <p:cNvPr id="32" name="物件 31"/>
          <p:cNvGraphicFramePr>
            <a:graphicFrameLocks noChangeAspect="1"/>
          </p:cNvGraphicFramePr>
          <p:nvPr>
            <p:extLst/>
          </p:nvPr>
        </p:nvGraphicFramePr>
        <p:xfrm>
          <a:off x="2427898" y="4130273"/>
          <a:ext cx="1618779" cy="901711"/>
        </p:xfrm>
        <a:graphic>
          <a:graphicData uri="http://schemas.openxmlformats.org/presentationml/2006/ole">
            <mc:AlternateContent xmlns:mc="http://schemas.openxmlformats.org/markup-compatibility/2006">
              <mc:Choice xmlns:v="urn:schemas-microsoft-com:vml" Requires="v">
                <p:oleObj spid="_x0000_s13350" name="PhotoImpact" r:id="rId9" imgW="14592240" imgH="8127720" progId="PI3.Image">
                  <p:embed/>
                </p:oleObj>
              </mc:Choice>
              <mc:Fallback>
                <p:oleObj name="PhotoImpact" r:id="rId9" imgW="14592240" imgH="8127720" progId="PI3.Image">
                  <p:embed/>
                  <p:pic>
                    <p:nvPicPr>
                      <p:cNvPr id="32" name="物件 31"/>
                      <p:cNvPicPr/>
                      <p:nvPr/>
                    </p:nvPicPr>
                    <p:blipFill>
                      <a:blip r:embed="rId10"/>
                      <a:stretch>
                        <a:fillRect/>
                      </a:stretch>
                    </p:blipFill>
                    <p:spPr>
                      <a:xfrm>
                        <a:off x="2427898" y="4130273"/>
                        <a:ext cx="1618779" cy="901711"/>
                      </a:xfrm>
                      <a:prstGeom prst="rect">
                        <a:avLst/>
                      </a:prstGeom>
                    </p:spPr>
                  </p:pic>
                </p:oleObj>
              </mc:Fallback>
            </mc:AlternateContent>
          </a:graphicData>
        </a:graphic>
      </p:graphicFrame>
      <p:graphicFrame>
        <p:nvGraphicFramePr>
          <p:cNvPr id="19" name="物件 18"/>
          <p:cNvGraphicFramePr>
            <a:graphicFrameLocks noChangeAspect="1"/>
          </p:cNvGraphicFramePr>
          <p:nvPr>
            <p:extLst/>
          </p:nvPr>
        </p:nvGraphicFramePr>
        <p:xfrm>
          <a:off x="5903520" y="3933056"/>
          <a:ext cx="1912600" cy="1755830"/>
        </p:xfrm>
        <a:graphic>
          <a:graphicData uri="http://schemas.openxmlformats.org/presentationml/2006/ole">
            <mc:AlternateContent xmlns:mc="http://schemas.openxmlformats.org/markup-compatibility/2006">
              <mc:Choice xmlns:v="urn:schemas-microsoft-com:vml" Requires="v">
                <p:oleObj spid="_x0000_s13351" name="PhotoImpact" r:id="rId11" imgW="2323800" imgH="2133360" progId="PI3.Image">
                  <p:embed/>
                </p:oleObj>
              </mc:Choice>
              <mc:Fallback>
                <p:oleObj name="PhotoImpact" r:id="rId11" imgW="2323800" imgH="2133360" progId="PI3.Image">
                  <p:embed/>
                  <p:pic>
                    <p:nvPicPr>
                      <p:cNvPr id="19" name="物件 18"/>
                      <p:cNvPicPr/>
                      <p:nvPr/>
                    </p:nvPicPr>
                    <p:blipFill>
                      <a:blip r:embed="rId12"/>
                      <a:stretch>
                        <a:fillRect/>
                      </a:stretch>
                    </p:blipFill>
                    <p:spPr>
                      <a:xfrm>
                        <a:off x="5903520" y="3933056"/>
                        <a:ext cx="1912600" cy="1755830"/>
                      </a:xfrm>
                      <a:prstGeom prst="rect">
                        <a:avLst/>
                      </a:prstGeom>
                    </p:spPr>
                  </p:pic>
                </p:oleObj>
              </mc:Fallback>
            </mc:AlternateContent>
          </a:graphicData>
        </a:graphic>
      </p:graphicFrame>
      <p:graphicFrame>
        <p:nvGraphicFramePr>
          <p:cNvPr id="17" name="物件 16"/>
          <p:cNvGraphicFramePr>
            <a:graphicFrameLocks noChangeAspect="1"/>
          </p:cNvGraphicFramePr>
          <p:nvPr>
            <p:extLst/>
          </p:nvPr>
        </p:nvGraphicFramePr>
        <p:xfrm>
          <a:off x="5781670" y="2199487"/>
          <a:ext cx="2214135" cy="684875"/>
        </p:xfrm>
        <a:graphic>
          <a:graphicData uri="http://schemas.openxmlformats.org/presentationml/2006/ole">
            <mc:AlternateContent xmlns:mc="http://schemas.openxmlformats.org/markup-compatibility/2006">
              <mc:Choice xmlns:v="urn:schemas-microsoft-com:vml" Requires="v">
                <p:oleObj spid="_x0000_s13352" name="PhotoImpact" r:id="rId13" imgW="2401560" imgH="743400" progId="PI3.Image">
                  <p:embed/>
                </p:oleObj>
              </mc:Choice>
              <mc:Fallback>
                <p:oleObj name="PhotoImpact" r:id="rId13" imgW="2401560" imgH="743400" progId="PI3.Image">
                  <p:embed/>
                  <p:pic>
                    <p:nvPicPr>
                      <p:cNvPr id="17" name="物件 16"/>
                      <p:cNvPicPr/>
                      <p:nvPr/>
                    </p:nvPicPr>
                    <p:blipFill>
                      <a:blip r:embed="rId14"/>
                      <a:stretch>
                        <a:fillRect/>
                      </a:stretch>
                    </p:blipFill>
                    <p:spPr>
                      <a:xfrm>
                        <a:off x="5781670" y="2199487"/>
                        <a:ext cx="2214135" cy="684875"/>
                      </a:xfrm>
                      <a:prstGeom prst="rect">
                        <a:avLst/>
                      </a:prstGeom>
                    </p:spPr>
                  </p:pic>
                </p:oleObj>
              </mc:Fallback>
            </mc:AlternateContent>
          </a:graphicData>
        </a:graphic>
      </p:graphicFrame>
      <p:graphicFrame>
        <p:nvGraphicFramePr>
          <p:cNvPr id="38" name="物件 37"/>
          <p:cNvGraphicFramePr>
            <a:graphicFrameLocks noChangeAspect="1"/>
          </p:cNvGraphicFramePr>
          <p:nvPr>
            <p:extLst/>
          </p:nvPr>
        </p:nvGraphicFramePr>
        <p:xfrm>
          <a:off x="5580936" y="1679952"/>
          <a:ext cx="2446738" cy="1418384"/>
        </p:xfrm>
        <a:graphic>
          <a:graphicData uri="http://schemas.openxmlformats.org/presentationml/2006/ole">
            <mc:AlternateContent xmlns:mc="http://schemas.openxmlformats.org/markup-compatibility/2006">
              <mc:Choice xmlns:v="urn:schemas-microsoft-com:vml" Requires="v">
                <p:oleObj spid="_x0000_s13353" name="PhotoImpact" r:id="rId15" imgW="3754800" imgH="2176200" progId="PI3.Image">
                  <p:embed/>
                </p:oleObj>
              </mc:Choice>
              <mc:Fallback>
                <p:oleObj name="PhotoImpact" r:id="rId15" imgW="3754800" imgH="2176200" progId="PI3.Image">
                  <p:embed/>
                  <p:pic>
                    <p:nvPicPr>
                      <p:cNvPr id="38" name="物件 37"/>
                      <p:cNvPicPr/>
                      <p:nvPr/>
                    </p:nvPicPr>
                    <p:blipFill>
                      <a:blip r:embed="rId16"/>
                      <a:stretch>
                        <a:fillRect/>
                      </a:stretch>
                    </p:blipFill>
                    <p:spPr>
                      <a:xfrm>
                        <a:off x="5580936" y="1679952"/>
                        <a:ext cx="2446738" cy="1418384"/>
                      </a:xfrm>
                      <a:prstGeom prst="rect">
                        <a:avLst/>
                      </a:prstGeom>
                    </p:spPr>
                  </p:pic>
                </p:oleObj>
              </mc:Fallback>
            </mc:AlternateContent>
          </a:graphicData>
        </a:graphic>
      </p:graphicFrame>
      <p:cxnSp>
        <p:nvCxnSpPr>
          <p:cNvPr id="3" name="肘形接點 2"/>
          <p:cNvCxnSpPr/>
          <p:nvPr/>
        </p:nvCxnSpPr>
        <p:spPr>
          <a:xfrm>
            <a:off x="4439816" y="2132857"/>
            <a:ext cx="1294234" cy="704007"/>
          </a:xfrm>
          <a:prstGeom prst="bentConnector3">
            <a:avLst>
              <a:gd name="adj1" fmla="val 50000"/>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p:nvPr/>
        </p:nvCxnSpPr>
        <p:spPr>
          <a:xfrm flipV="1">
            <a:off x="7752184" y="2203329"/>
            <a:ext cx="741512" cy="64960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C19EC51C-65F7-CB61-071C-786F8ADE0A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grpSp>
        <p:nvGrpSpPr>
          <p:cNvPr id="8" name="群組 7">
            <a:extLst>
              <a:ext uri="{FF2B5EF4-FFF2-40B4-BE49-F238E27FC236}">
                <a16:creationId xmlns:a16="http://schemas.microsoft.com/office/drawing/2014/main" id="{938AE66B-8E0F-9FE4-13A7-423DD3CFB702}"/>
              </a:ext>
            </a:extLst>
          </p:cNvPr>
          <p:cNvGrpSpPr>
            <a:grpSpLocks noChangeAspect="1"/>
          </p:cNvGrpSpPr>
          <p:nvPr/>
        </p:nvGrpSpPr>
        <p:grpSpPr>
          <a:xfrm>
            <a:off x="823721" y="1003384"/>
            <a:ext cx="1603978" cy="1336243"/>
            <a:chOff x="1329194" y="1824771"/>
            <a:chExt cx="4480094" cy="3732272"/>
          </a:xfrm>
        </p:grpSpPr>
        <p:pic>
          <p:nvPicPr>
            <p:cNvPr id="9" name="Picture 8" descr="iOS 18 為iPhone 帶來前所未見的個人化、智慧功能與堅強實力- Apple (台灣)">
              <a:extLst>
                <a:ext uri="{FF2B5EF4-FFF2-40B4-BE49-F238E27FC236}">
                  <a16:creationId xmlns:a16="http://schemas.microsoft.com/office/drawing/2014/main" id="{60A6B0DD-57CD-702B-A363-F9B43474D0D4}"/>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Phone 16 Pro 512GB White Titanium - od 6 109 zł - Swappie">
              <a:extLst>
                <a:ext uri="{FF2B5EF4-FFF2-40B4-BE49-F238E27FC236}">
                  <a16:creationId xmlns:a16="http://schemas.microsoft.com/office/drawing/2014/main" id="{D523DCC9-C57B-E1F8-4FF5-B56B34FE17D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標題 1">
            <a:extLst>
              <a:ext uri="{FF2B5EF4-FFF2-40B4-BE49-F238E27FC236}">
                <a16:creationId xmlns:a16="http://schemas.microsoft.com/office/drawing/2014/main" id="{F0D39444-B444-E248-6242-FD75BFCB447D}"/>
              </a:ext>
            </a:extLst>
          </p:cNvPr>
          <p:cNvSpPr>
            <a:spLocks noGrp="1"/>
          </p:cNvSpPr>
          <p:nvPr>
            <p:ph type="title"/>
          </p:nvPr>
        </p:nvSpPr>
        <p:spPr>
          <a:xfrm>
            <a:off x="1059948" y="160338"/>
            <a:ext cx="10796692" cy="865125"/>
          </a:xfrm>
        </p:spPr>
        <p:txBody>
          <a:bodyPr/>
          <a:lstStyle/>
          <a:p>
            <a:r>
              <a:rPr lang="zh-TW" altLang="en-US" sz="4000" b="1" dirty="0">
                <a:effectLst/>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lang="zh-TW" altLang="en-US" sz="40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lang="en-US" altLang="zh-TW" sz="28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2/5</a:t>
            </a:r>
            <a:endParaRPr lang="zh-TW" altLang="en-US" sz="36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2"/>
    </p:custDataLst>
    <p:extLst>
      <p:ext uri="{BB962C8B-B14F-4D97-AF65-F5344CB8AC3E}">
        <p14:creationId xmlns:p14="http://schemas.microsoft.com/office/powerpoint/2010/main" val="28634133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10</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2927535349"/>
              </p:ext>
            </p:extLst>
          </p:nvPr>
        </p:nvGraphicFramePr>
        <p:xfrm>
          <a:off x="335360" y="1839354"/>
          <a:ext cx="11737309" cy="4125230"/>
        </p:xfrm>
        <a:graphic>
          <a:graphicData uri="http://schemas.openxmlformats.org/drawingml/2006/table">
            <a:tbl>
              <a:tblPr firstRow="1" firstCol="1" bandRow="1">
                <a:tableStyleId>{5C22544A-7EE6-4342-B048-85BDC9FD1C3A}</a:tableStyleId>
              </a:tblPr>
              <a:tblGrid>
                <a:gridCol w="1578639">
                  <a:extLst>
                    <a:ext uri="{9D8B030D-6E8A-4147-A177-3AD203B41FA5}">
                      <a16:colId xmlns:a16="http://schemas.microsoft.com/office/drawing/2014/main" val="254185441"/>
                    </a:ext>
                  </a:extLst>
                </a:gridCol>
                <a:gridCol w="1015867">
                  <a:extLst>
                    <a:ext uri="{9D8B030D-6E8A-4147-A177-3AD203B41FA5}">
                      <a16:colId xmlns:a16="http://schemas.microsoft.com/office/drawing/2014/main" val="3986607439"/>
                    </a:ext>
                  </a:extLst>
                </a:gridCol>
                <a:gridCol w="1015867">
                  <a:extLst>
                    <a:ext uri="{9D8B030D-6E8A-4147-A177-3AD203B41FA5}">
                      <a16:colId xmlns:a16="http://schemas.microsoft.com/office/drawing/2014/main" val="2464573548"/>
                    </a:ext>
                  </a:extLst>
                </a:gridCol>
                <a:gridCol w="1015867">
                  <a:extLst>
                    <a:ext uri="{9D8B030D-6E8A-4147-A177-3AD203B41FA5}">
                      <a16:colId xmlns:a16="http://schemas.microsoft.com/office/drawing/2014/main" val="1283432225"/>
                    </a:ext>
                  </a:extLst>
                </a:gridCol>
                <a:gridCol w="1015867">
                  <a:extLst>
                    <a:ext uri="{9D8B030D-6E8A-4147-A177-3AD203B41FA5}">
                      <a16:colId xmlns:a16="http://schemas.microsoft.com/office/drawing/2014/main" val="3941859150"/>
                    </a:ext>
                  </a:extLst>
                </a:gridCol>
                <a:gridCol w="1015867">
                  <a:extLst>
                    <a:ext uri="{9D8B030D-6E8A-4147-A177-3AD203B41FA5}">
                      <a16:colId xmlns:a16="http://schemas.microsoft.com/office/drawing/2014/main" val="537544458"/>
                    </a:ext>
                  </a:extLst>
                </a:gridCol>
                <a:gridCol w="1015867">
                  <a:extLst>
                    <a:ext uri="{9D8B030D-6E8A-4147-A177-3AD203B41FA5}">
                      <a16:colId xmlns:a16="http://schemas.microsoft.com/office/drawing/2014/main" val="909219341"/>
                    </a:ext>
                  </a:extLst>
                </a:gridCol>
                <a:gridCol w="1015867">
                  <a:extLst>
                    <a:ext uri="{9D8B030D-6E8A-4147-A177-3AD203B41FA5}">
                      <a16:colId xmlns:a16="http://schemas.microsoft.com/office/drawing/2014/main" val="735278889"/>
                    </a:ext>
                  </a:extLst>
                </a:gridCol>
                <a:gridCol w="1015867">
                  <a:extLst>
                    <a:ext uri="{9D8B030D-6E8A-4147-A177-3AD203B41FA5}">
                      <a16:colId xmlns:a16="http://schemas.microsoft.com/office/drawing/2014/main" val="55710627"/>
                    </a:ext>
                  </a:extLst>
                </a:gridCol>
                <a:gridCol w="1015867">
                  <a:extLst>
                    <a:ext uri="{9D8B030D-6E8A-4147-A177-3AD203B41FA5}">
                      <a16:colId xmlns:a16="http://schemas.microsoft.com/office/drawing/2014/main" val="2839369890"/>
                    </a:ext>
                  </a:extLst>
                </a:gridCol>
                <a:gridCol w="1015867">
                  <a:extLst>
                    <a:ext uri="{9D8B030D-6E8A-4147-A177-3AD203B41FA5}">
                      <a16:colId xmlns:a16="http://schemas.microsoft.com/office/drawing/2014/main" val="2947123099"/>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113</a:t>
                      </a:r>
                      <a:endParaRPr lang="zh-TW" altLang="en-US" dirty="0"/>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98.85%</a:t>
                      </a:r>
                      <a:endParaRPr lang="zh-TW" altLang="en-US" dirty="0"/>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99.6%</a:t>
                      </a:r>
                      <a:endParaRPr lang="zh-TW" altLang="en-US" dirty="0"/>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1919364" y="1832001"/>
            <a:ext cx="1008284"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9699"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cxnSp>
        <p:nvCxnSpPr>
          <p:cNvPr id="3" name="肘形接點 2"/>
          <p:cNvCxnSpPr>
            <a:endCxn id="4104" idx="1"/>
          </p:cNvCxnSpPr>
          <p:nvPr/>
        </p:nvCxnSpPr>
        <p:spPr>
          <a:xfrm flipV="1">
            <a:off x="4528479" y="2606205"/>
            <a:ext cx="1354137" cy="95799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endCxn id="4102" idx="1"/>
          </p:cNvCxnSpPr>
          <p:nvPr/>
        </p:nvCxnSpPr>
        <p:spPr>
          <a:xfrm>
            <a:off x="4454525" y="3563938"/>
            <a:ext cx="1354138" cy="12557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4104" idx="3"/>
            <a:endCxn id="29709" idx="1"/>
          </p:cNvCxnSpPr>
          <p:nvPr/>
        </p:nvCxnSpPr>
        <p:spPr>
          <a:xfrm flipV="1">
            <a:off x="7898144" y="2082549"/>
            <a:ext cx="646128" cy="52365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9706" name="Picture 4" descr="https://encrypted-tbn2.gstatic.com/images?q=tbn:ANd9GcS1GZUST8iYk2JcE8VYXZZti-vgo_C3e204s_wV_4CK4iBWFrFtng"/>
          <p:cNvPicPr>
            <a:picLocks noChangeAspect="1" noChangeArrowheads="1"/>
          </p:cNvPicPr>
          <p:nvPr/>
        </p:nvPicPr>
        <p:blipFill>
          <a:blip r:embed="rId4" cstate="screen"/>
          <a:srcRect/>
          <a:stretch>
            <a:fillRect/>
          </a:stretch>
        </p:blipFill>
        <p:spPr bwMode="auto">
          <a:xfrm>
            <a:off x="8534978" y="3782485"/>
            <a:ext cx="2018995" cy="1512181"/>
          </a:xfrm>
          <a:prstGeom prst="rect">
            <a:avLst/>
          </a:prstGeom>
          <a:noFill/>
          <a:ln w="9525">
            <a:noFill/>
            <a:miter lim="800000"/>
            <a:headEnd/>
            <a:tailEnd/>
          </a:ln>
        </p:spPr>
      </p:pic>
      <p:pic>
        <p:nvPicPr>
          <p:cNvPr id="4102" name="Picture 6" descr="http://www.tw.nxp.com/scale-image/w-800/wcm_documents/news/news-archive/2013/nxp-4357-02_1.jpg"/>
          <p:cNvPicPr>
            <a:picLocks noChangeAspect="1" noChangeArrowheads="1"/>
          </p:cNvPicPr>
          <p:nvPr/>
        </p:nvPicPr>
        <p:blipFill rotWithShape="1">
          <a:blip r:embed="rId5" cstate="screen"/>
          <a:srcRect/>
          <a:stretch/>
        </p:blipFill>
        <p:spPr bwMode="auto">
          <a:xfrm>
            <a:off x="5808663" y="4192589"/>
            <a:ext cx="1871662" cy="1252537"/>
          </a:xfrm>
          <a:prstGeom prst="rect">
            <a:avLst/>
          </a:prstGeom>
          <a:ln>
            <a:noFill/>
          </a:ln>
          <a:effectLst>
            <a:outerShdw blurRad="292100" dist="139700" dir="2700000" algn="tl" rotWithShape="0">
              <a:srgbClr val="333333">
                <a:alpha val="65000"/>
              </a:srgbClr>
            </a:outerShdw>
          </a:effectLst>
        </p:spPr>
      </p:pic>
      <p:pic>
        <p:nvPicPr>
          <p:cNvPr id="4104" name="Picture 8" descr="http://www.spear.com.hk/200832591725299_2.jpg"/>
          <p:cNvPicPr>
            <a:picLocks noChangeAspect="1" noChangeArrowheads="1"/>
          </p:cNvPicPr>
          <p:nvPr/>
        </p:nvPicPr>
        <p:blipFill>
          <a:blip r:embed="rId6" cstate="screen"/>
          <a:srcRect/>
          <a:stretch>
            <a:fillRect/>
          </a:stretch>
        </p:blipFill>
        <p:spPr bwMode="auto">
          <a:xfrm>
            <a:off x="5882616" y="1916373"/>
            <a:ext cx="2015529" cy="1379664"/>
          </a:xfrm>
          <a:prstGeom prst="rect">
            <a:avLst/>
          </a:prstGeom>
          <a:ln>
            <a:noFill/>
          </a:ln>
          <a:effectLst>
            <a:outerShdw blurRad="292100" dist="139700" dir="2700000" algn="tl" rotWithShape="0">
              <a:srgbClr val="333333">
                <a:alpha val="65000"/>
              </a:srgbClr>
            </a:outerShdw>
          </a:effectLst>
        </p:spPr>
      </p:pic>
      <p:pic>
        <p:nvPicPr>
          <p:cNvPr id="29709" name="Picture 10" descr="http://cweb.saihs.edu.tw/mediafile/1565004/active/41/2013-6/72013-6-25-0-46-37-pic1.jpg"/>
          <p:cNvPicPr>
            <a:picLocks noChangeAspect="1" noChangeArrowheads="1"/>
          </p:cNvPicPr>
          <p:nvPr/>
        </p:nvPicPr>
        <p:blipFill>
          <a:blip r:embed="rId7" cstate="screen"/>
          <a:srcRect/>
          <a:stretch>
            <a:fillRect/>
          </a:stretch>
        </p:blipFill>
        <p:spPr bwMode="auto">
          <a:xfrm>
            <a:off x="8544272" y="1379875"/>
            <a:ext cx="2016224" cy="1405347"/>
          </a:xfrm>
          <a:prstGeom prst="rect">
            <a:avLst/>
          </a:prstGeom>
          <a:noFill/>
          <a:ln w="9525">
            <a:noFill/>
            <a:miter lim="800000"/>
            <a:headEnd/>
            <a:tailEnd/>
          </a:ln>
        </p:spPr>
      </p:pic>
      <p:sp>
        <p:nvSpPr>
          <p:cNvPr id="24" name="矩形 23"/>
          <p:cNvSpPr/>
          <p:nvPr/>
        </p:nvSpPr>
        <p:spPr>
          <a:xfrm>
            <a:off x="5669533" y="3278795"/>
            <a:ext cx="2441695"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數位邏輯、</a:t>
            </a:r>
            <a:r>
              <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IC</a:t>
            </a: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設計</a:t>
            </a:r>
          </a:p>
        </p:txBody>
      </p:sp>
      <p:sp>
        <p:nvSpPr>
          <p:cNvPr id="13" name="矩形 12"/>
          <p:cNvSpPr/>
          <p:nvPr/>
        </p:nvSpPr>
        <p:spPr>
          <a:xfrm>
            <a:off x="5808664" y="5445126"/>
            <a:ext cx="1877437"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電子電路設計</a:t>
            </a:r>
          </a:p>
        </p:txBody>
      </p:sp>
      <p:sp>
        <p:nvSpPr>
          <p:cNvPr id="30" name="矩形 29"/>
          <p:cNvSpPr/>
          <p:nvPr/>
        </p:nvSpPr>
        <p:spPr>
          <a:xfrm>
            <a:off x="8541502" y="5179940"/>
            <a:ext cx="2018995" cy="707886"/>
          </a:xfrm>
          <a:prstGeom prst="rect">
            <a:avLst/>
          </a:prstGeom>
          <a:solidFill>
            <a:schemeClr val="accent3"/>
          </a:solidFill>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31" name="矩形 30"/>
          <p:cNvSpPr/>
          <p:nvPr/>
        </p:nvSpPr>
        <p:spPr>
          <a:xfrm>
            <a:off x="8555328" y="2785221"/>
            <a:ext cx="2005169" cy="707886"/>
          </a:xfrm>
          <a:prstGeom prst="rect">
            <a:avLst/>
          </a:prstGeom>
          <a:solidFill>
            <a:schemeClr val="accent3"/>
          </a:solidFill>
          <a:ln>
            <a:noFill/>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2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cxnSp>
        <p:nvCxnSpPr>
          <p:cNvPr id="26" name="肘形接點 8"/>
          <p:cNvCxnSpPr/>
          <p:nvPr/>
        </p:nvCxnSpPr>
        <p:spPr>
          <a:xfrm rot="16200000" flipH="1">
            <a:off x="1999106" y="1650579"/>
            <a:ext cx="978772" cy="561847"/>
          </a:xfrm>
          <a:prstGeom prst="bentConnector3">
            <a:avLst>
              <a:gd name="adj1" fmla="val 9893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1199379" y="2132779"/>
            <a:ext cx="2449072" cy="431406"/>
          </a:xfrm>
          <a:prstGeom prst="bentConnector3">
            <a:avLst>
              <a:gd name="adj1" fmla="val 98800"/>
            </a:avLst>
          </a:prstGeom>
        </p:spPr>
        <p:style>
          <a:lnRef idx="2">
            <a:schemeClr val="accent1"/>
          </a:lnRef>
          <a:fillRef idx="0">
            <a:schemeClr val="accent1"/>
          </a:fillRef>
          <a:effectRef idx="1">
            <a:schemeClr val="accent1"/>
          </a:effectRef>
          <a:fontRef idx="minor">
            <a:schemeClr val="tx1"/>
          </a:fontRef>
        </p:style>
      </p:cxnSp>
      <p:pic>
        <p:nvPicPr>
          <p:cNvPr id="32" name="Picture 14" descr="http://www.apps-club.com/img/app-features.png"/>
          <p:cNvPicPr>
            <a:picLocks noChangeAspect="1" noChangeArrowheads="1"/>
          </p:cNvPicPr>
          <p:nvPr/>
        </p:nvPicPr>
        <p:blipFill>
          <a:blip r:embed="rId8" cstate="screen"/>
          <a:srcRect/>
          <a:stretch>
            <a:fillRect/>
          </a:stretch>
        </p:blipFill>
        <p:spPr bwMode="auto">
          <a:xfrm>
            <a:off x="2423593" y="5373217"/>
            <a:ext cx="1021879" cy="695807"/>
          </a:xfrm>
          <a:prstGeom prst="rect">
            <a:avLst/>
          </a:prstGeom>
          <a:ln>
            <a:noFill/>
          </a:ln>
          <a:effectLst>
            <a:outerShdw blurRad="292100" dist="139700" dir="2700000" algn="tl" rotWithShape="0">
              <a:srgbClr val="333333">
                <a:alpha val="65000"/>
              </a:srgbClr>
            </a:outerShdw>
          </a:effectLst>
        </p:spPr>
      </p:pic>
      <p:cxnSp>
        <p:nvCxnSpPr>
          <p:cNvPr id="37"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肘形接點 47"/>
          <p:cNvCxnSpPr>
            <a:endCxn id="29706" idx="1"/>
          </p:cNvCxnSpPr>
          <p:nvPr/>
        </p:nvCxnSpPr>
        <p:spPr>
          <a:xfrm flipV="1">
            <a:off x="7673653" y="4538575"/>
            <a:ext cx="861324" cy="45560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220835" y="6082186"/>
            <a:ext cx="2441695"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電路板、零件加工</a:t>
            </a:r>
          </a:p>
        </p:txBody>
      </p:sp>
      <p:sp>
        <p:nvSpPr>
          <p:cNvPr id="33" name="矩形 32"/>
          <p:cNvSpPr/>
          <p:nvPr/>
        </p:nvSpPr>
        <p:spPr>
          <a:xfrm>
            <a:off x="8541501" y="6082185"/>
            <a:ext cx="2012471" cy="400110"/>
          </a:xfrm>
          <a:prstGeom prst="rect">
            <a:avLst/>
          </a:prstGeom>
          <a:solidFill>
            <a:schemeClr val="accent3"/>
          </a:solidFill>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模具科或機械群  </a:t>
            </a:r>
          </a:p>
        </p:txBody>
      </p:sp>
      <p:cxnSp>
        <p:nvCxnSpPr>
          <p:cNvPr id="35" name="直線接點 34"/>
          <p:cNvCxnSpPr>
            <a:stCxn id="13" idx="3"/>
            <a:endCxn id="30" idx="1"/>
          </p:cNvCxnSpPr>
          <p:nvPr/>
        </p:nvCxnSpPr>
        <p:spPr>
          <a:xfrm flipV="1">
            <a:off x="7686101" y="5533883"/>
            <a:ext cx="855401" cy="126686"/>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7" idx="3"/>
            <a:endCxn id="33" idx="1"/>
          </p:cNvCxnSpPr>
          <p:nvPr/>
        </p:nvCxnSpPr>
        <p:spPr>
          <a:xfrm flipV="1">
            <a:off x="7662530" y="6282241"/>
            <a:ext cx="878971" cy="1538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2359093" y="4228230"/>
            <a:ext cx="2592535" cy="677108"/>
          </a:xfrm>
          <a:prstGeom prst="rect">
            <a:avLst/>
          </a:prstGeom>
          <a:solidFill>
            <a:schemeClr val="accent3"/>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IC</a:t>
            </a: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設計</a:t>
            </a:r>
            <a:endPar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graphicFrame>
        <p:nvGraphicFramePr>
          <p:cNvPr id="4" name="物件 3"/>
          <p:cNvGraphicFramePr>
            <a:graphicFrameLocks noChangeAspect="1"/>
          </p:cNvGraphicFramePr>
          <p:nvPr>
            <p:extLst/>
          </p:nvPr>
        </p:nvGraphicFramePr>
        <p:xfrm>
          <a:off x="2813343" y="1493438"/>
          <a:ext cx="1053049" cy="1053049"/>
        </p:xfrm>
        <a:graphic>
          <a:graphicData uri="http://schemas.openxmlformats.org/presentationml/2006/ole">
            <mc:AlternateContent xmlns:mc="http://schemas.openxmlformats.org/markup-compatibility/2006">
              <mc:Choice xmlns:v="urn:schemas-microsoft-com:vml" Requires="v">
                <p:oleObj spid="_x0000_s14352" name="PhotoImpact" r:id="rId9" imgW="2286000" imgH="2286000" progId="PI3.Image">
                  <p:embed/>
                </p:oleObj>
              </mc:Choice>
              <mc:Fallback>
                <p:oleObj name="PhotoImpact" r:id="rId9" imgW="2286000" imgH="2286000" progId="PI3.Image">
                  <p:embed/>
                  <p:pic>
                    <p:nvPicPr>
                      <p:cNvPr id="4" name="物件 3"/>
                      <p:cNvPicPr/>
                      <p:nvPr/>
                    </p:nvPicPr>
                    <p:blipFill>
                      <a:blip r:embed="rId10"/>
                      <a:stretch>
                        <a:fillRect/>
                      </a:stretch>
                    </p:blipFill>
                    <p:spPr>
                      <a:xfrm>
                        <a:off x="2813343" y="1493438"/>
                        <a:ext cx="1053049" cy="1053049"/>
                      </a:xfrm>
                      <a:prstGeom prst="rect">
                        <a:avLst/>
                      </a:prstGeom>
                    </p:spPr>
                  </p:pic>
                </p:oleObj>
              </mc:Fallback>
            </mc:AlternateContent>
          </a:graphicData>
        </a:graphic>
      </p:graphicFrame>
      <p:graphicFrame>
        <p:nvGraphicFramePr>
          <p:cNvPr id="36" name="物件 35"/>
          <p:cNvGraphicFramePr>
            <a:graphicFrameLocks noChangeAspect="1"/>
          </p:cNvGraphicFramePr>
          <p:nvPr>
            <p:extLst/>
          </p:nvPr>
        </p:nvGraphicFramePr>
        <p:xfrm>
          <a:off x="2374069" y="2651805"/>
          <a:ext cx="2687960" cy="1497278"/>
        </p:xfrm>
        <a:graphic>
          <a:graphicData uri="http://schemas.openxmlformats.org/presentationml/2006/ole">
            <mc:AlternateContent xmlns:mc="http://schemas.openxmlformats.org/markup-compatibility/2006">
              <mc:Choice xmlns:v="urn:schemas-microsoft-com:vml" Requires="v">
                <p:oleObj spid="_x0000_s14353" name="PhotoImpact" r:id="rId11" imgW="14592240" imgH="8127720" progId="PI3.Image">
                  <p:embed/>
                </p:oleObj>
              </mc:Choice>
              <mc:Fallback>
                <p:oleObj name="PhotoImpact" r:id="rId11" imgW="14592240" imgH="8127720" progId="PI3.Image">
                  <p:embed/>
                  <p:pic>
                    <p:nvPicPr>
                      <p:cNvPr id="36" name="物件 35"/>
                      <p:cNvPicPr/>
                      <p:nvPr/>
                    </p:nvPicPr>
                    <p:blipFill>
                      <a:blip r:embed="rId12"/>
                      <a:stretch>
                        <a:fillRect/>
                      </a:stretch>
                    </p:blipFill>
                    <p:spPr>
                      <a:xfrm>
                        <a:off x="2374069" y="2651805"/>
                        <a:ext cx="2687960" cy="1497278"/>
                      </a:xfrm>
                      <a:prstGeom prst="rect">
                        <a:avLst/>
                      </a:prstGeom>
                    </p:spPr>
                  </p:pic>
                </p:oleObj>
              </mc:Fallback>
            </mc:AlternateContent>
          </a:graphicData>
        </a:graphic>
      </p:graphicFrame>
      <p:sp>
        <p:nvSpPr>
          <p:cNvPr id="2" name="投影片編號版面配置區 1">
            <a:extLst>
              <a:ext uri="{FF2B5EF4-FFF2-40B4-BE49-F238E27FC236}">
                <a16:creationId xmlns:a16="http://schemas.microsoft.com/office/drawing/2014/main" id="{8B383E03-B4A1-832F-E93D-09032E43D44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grpSp>
        <p:nvGrpSpPr>
          <p:cNvPr id="5" name="群組 4">
            <a:extLst>
              <a:ext uri="{FF2B5EF4-FFF2-40B4-BE49-F238E27FC236}">
                <a16:creationId xmlns:a16="http://schemas.microsoft.com/office/drawing/2014/main" id="{06EDB00C-7E73-CE4B-4457-F9EE978C49BB}"/>
              </a:ext>
            </a:extLst>
          </p:cNvPr>
          <p:cNvGrpSpPr>
            <a:grpSpLocks noChangeAspect="1"/>
          </p:cNvGrpSpPr>
          <p:nvPr/>
        </p:nvGrpSpPr>
        <p:grpSpPr>
          <a:xfrm>
            <a:off x="919447" y="953403"/>
            <a:ext cx="1603978" cy="1336243"/>
            <a:chOff x="1329194" y="1824771"/>
            <a:chExt cx="4480094" cy="3732272"/>
          </a:xfrm>
        </p:grpSpPr>
        <p:pic>
          <p:nvPicPr>
            <p:cNvPr id="6" name="Picture 8" descr="iOS 18 為iPhone 帶來前所未見的個人化、智慧功能與堅強實力- Apple (台灣)">
              <a:extLst>
                <a:ext uri="{FF2B5EF4-FFF2-40B4-BE49-F238E27FC236}">
                  <a16:creationId xmlns:a16="http://schemas.microsoft.com/office/drawing/2014/main" id="{2F450746-9CD7-6499-967B-76B9724F95B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Phone 16 Pro 512GB White Titanium - od 6 109 zł - Swappie">
              <a:extLst>
                <a:ext uri="{FF2B5EF4-FFF2-40B4-BE49-F238E27FC236}">
                  <a16:creationId xmlns:a16="http://schemas.microsoft.com/office/drawing/2014/main" id="{495154CF-FE55-C3E8-D056-FAF149619A9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標題 1">
            <a:extLst>
              <a:ext uri="{FF2B5EF4-FFF2-40B4-BE49-F238E27FC236}">
                <a16:creationId xmlns:a16="http://schemas.microsoft.com/office/drawing/2014/main" id="{59006359-BA8F-6B80-6B92-D3509BE15641}"/>
              </a:ext>
            </a:extLst>
          </p:cNvPr>
          <p:cNvSpPr>
            <a:spLocks noGrp="1"/>
          </p:cNvSpPr>
          <p:nvPr>
            <p:ph type="title"/>
          </p:nvPr>
        </p:nvSpPr>
        <p:spPr>
          <a:xfrm>
            <a:off x="1059948" y="160338"/>
            <a:ext cx="10796692" cy="865125"/>
          </a:xfrm>
        </p:spPr>
        <p:txBody>
          <a:bodyPr/>
          <a:lstStyle/>
          <a:p>
            <a:r>
              <a:rPr lang="zh-TW" altLang="en-US" sz="4000" b="1" dirty="0">
                <a:effectLst/>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lang="zh-TW" altLang="en-US" sz="40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lang="en-US" altLang="zh-TW" sz="28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3/5</a:t>
            </a:r>
            <a:endParaRPr lang="zh-TW" altLang="en-US" sz="36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2"/>
    </p:custDataLst>
    <p:extLst>
      <p:ext uri="{BB962C8B-B14F-4D97-AF65-F5344CB8AC3E}">
        <p14:creationId xmlns:p14="http://schemas.microsoft.com/office/powerpoint/2010/main" val="4756818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物件 34"/>
          <p:cNvGraphicFramePr>
            <a:graphicFrameLocks noChangeAspect="1"/>
          </p:cNvGraphicFramePr>
          <p:nvPr>
            <p:extLst/>
          </p:nvPr>
        </p:nvGraphicFramePr>
        <p:xfrm>
          <a:off x="2935499" y="1662564"/>
          <a:ext cx="1053049" cy="1053049"/>
        </p:xfrm>
        <a:graphic>
          <a:graphicData uri="http://schemas.openxmlformats.org/presentationml/2006/ole">
            <mc:AlternateContent xmlns:mc="http://schemas.openxmlformats.org/markup-compatibility/2006">
              <mc:Choice xmlns:v="urn:schemas-microsoft-com:vml" Requires="v">
                <p:oleObj spid="_x0000_s15376" name="PhotoImpact" r:id="rId4" imgW="2286000" imgH="2286000" progId="PI3.Image">
                  <p:embed/>
                </p:oleObj>
              </mc:Choice>
              <mc:Fallback>
                <p:oleObj name="PhotoImpact" r:id="rId4" imgW="2286000" imgH="2286000" progId="PI3.Image">
                  <p:embed/>
                  <p:pic>
                    <p:nvPicPr>
                      <p:cNvPr id="35" name="物件 34"/>
                      <p:cNvPicPr/>
                      <p:nvPr/>
                    </p:nvPicPr>
                    <p:blipFill>
                      <a:blip r:embed="rId5"/>
                      <a:stretch>
                        <a:fillRect/>
                      </a:stretch>
                    </p:blipFill>
                    <p:spPr>
                      <a:xfrm>
                        <a:off x="2935499" y="1662564"/>
                        <a:ext cx="1053049" cy="1053049"/>
                      </a:xfrm>
                      <a:prstGeom prst="rect">
                        <a:avLst/>
                      </a:prstGeom>
                    </p:spPr>
                  </p:pic>
                </p:oleObj>
              </mc:Fallback>
            </mc:AlternateContent>
          </a:graphicData>
        </a:graphic>
      </p:graphicFrame>
      <p:sp>
        <p:nvSpPr>
          <p:cNvPr id="30722"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30723"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cxnSp>
        <p:nvCxnSpPr>
          <p:cNvPr id="3" name="肘形接點 2"/>
          <p:cNvCxnSpPr>
            <a:stCxn id="29" idx="3"/>
            <a:endCxn id="30742" idx="1"/>
          </p:cNvCxnSpPr>
          <p:nvPr/>
        </p:nvCxnSpPr>
        <p:spPr>
          <a:xfrm flipV="1">
            <a:off x="4713289" y="2224324"/>
            <a:ext cx="600879" cy="243657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29" idx="3"/>
          </p:cNvCxnSpPr>
          <p:nvPr/>
        </p:nvCxnSpPr>
        <p:spPr>
          <a:xfrm>
            <a:off x="4713288" y="4660901"/>
            <a:ext cx="569912" cy="384175"/>
          </a:xfrm>
          <a:prstGeom prst="bentConnector3">
            <a:avLst>
              <a:gd name="adj1" fmla="val 5197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肘形接點 8"/>
          <p:cNvCxnSpPr>
            <a:cxnSpLocks/>
          </p:cNvCxnSpPr>
          <p:nvPr/>
        </p:nvCxnSpPr>
        <p:spPr>
          <a:xfrm flipV="1">
            <a:off x="2197192" y="2262503"/>
            <a:ext cx="713725" cy="30240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2" name="肘形接點 11"/>
          <p:cNvCxnSpPr/>
          <p:nvPr/>
        </p:nvCxnSpPr>
        <p:spPr>
          <a:xfrm rot="16200000" flipH="1">
            <a:off x="1304925" y="2027238"/>
            <a:ext cx="2008188" cy="20161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5800365" y="3129097"/>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程式設計</a:t>
            </a:r>
          </a:p>
        </p:txBody>
      </p:sp>
      <p:sp>
        <p:nvSpPr>
          <p:cNvPr id="31" name="矩形 30"/>
          <p:cNvSpPr/>
          <p:nvPr/>
        </p:nvSpPr>
        <p:spPr>
          <a:xfrm>
            <a:off x="8481764" y="2729557"/>
            <a:ext cx="2016224" cy="707886"/>
          </a:xfrm>
          <a:prstGeom prst="rect">
            <a:avLst/>
          </a:prstGeom>
          <a:solidFill>
            <a:schemeClr val="accent1"/>
          </a:solidFill>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資訊科、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資料處理科</a:t>
            </a:r>
          </a:p>
        </p:txBody>
      </p:sp>
      <p:pic>
        <p:nvPicPr>
          <p:cNvPr id="29" name="Picture 14" descr="http://www.apps-club.com/img/app-features.png"/>
          <p:cNvPicPr>
            <a:picLocks noChangeAspect="1" noChangeArrowheads="1"/>
          </p:cNvPicPr>
          <p:nvPr/>
        </p:nvPicPr>
        <p:blipFill>
          <a:blip r:embed="rId6" cstate="screen"/>
          <a:srcRect/>
          <a:stretch>
            <a:fillRect/>
          </a:stretch>
        </p:blipFill>
        <p:spPr bwMode="auto">
          <a:xfrm>
            <a:off x="2409826" y="3876675"/>
            <a:ext cx="2303463" cy="1568450"/>
          </a:xfrm>
          <a:prstGeom prst="rect">
            <a:avLst/>
          </a:prstGeom>
          <a:solidFill>
            <a:srgbClr val="FFFFFF">
              <a:shade val="85000"/>
            </a:srgbClr>
          </a:solidFill>
          <a:ln w="88900" cap="sq">
            <a:solidFill>
              <a:srgbClr val="99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肘形接點 18"/>
          <p:cNvCxnSpPr>
            <a:endCxn id="29" idx="1"/>
          </p:cNvCxnSpPr>
          <p:nvPr/>
        </p:nvCxnSpPr>
        <p:spPr>
          <a:xfrm rot="16200000" flipH="1">
            <a:off x="541338" y="2792413"/>
            <a:ext cx="3535362" cy="201612"/>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30740" name="Picture 2" descr="http://ydweb.yuda.tyc.edu.tw/Page/BBP/BBP_Upload/41/9757/%E9%99%84%E4%BB%B601_20121105091953.jpg"/>
          <p:cNvPicPr>
            <a:picLocks noChangeAspect="1" noChangeArrowheads="1"/>
          </p:cNvPicPr>
          <p:nvPr/>
        </p:nvPicPr>
        <p:blipFill rotWithShape="1">
          <a:blip r:embed="rId7" cstate="screen"/>
          <a:srcRect t="10655"/>
          <a:stretch/>
        </p:blipFill>
        <p:spPr bwMode="auto">
          <a:xfrm>
            <a:off x="8481764" y="3669595"/>
            <a:ext cx="1968568" cy="1375480"/>
          </a:xfrm>
          <a:prstGeom prst="rect">
            <a:avLst/>
          </a:prstGeom>
          <a:noFill/>
          <a:ln w="9525">
            <a:noFill/>
            <a:miter lim="800000"/>
            <a:headEnd/>
            <a:tailEnd/>
          </a:ln>
        </p:spPr>
      </p:pic>
      <p:pic>
        <p:nvPicPr>
          <p:cNvPr id="30741" name="Picture 4" descr="http://www.ccivs.cyc.edu.tw/isotrope/attachments/201301/4726723159.jpg"/>
          <p:cNvPicPr>
            <a:picLocks noChangeAspect="1" noChangeArrowheads="1"/>
          </p:cNvPicPr>
          <p:nvPr/>
        </p:nvPicPr>
        <p:blipFill>
          <a:blip r:embed="rId8" cstate="screen"/>
          <a:srcRect/>
          <a:stretch>
            <a:fillRect/>
          </a:stretch>
        </p:blipFill>
        <p:spPr bwMode="auto">
          <a:xfrm>
            <a:off x="8481764" y="1206375"/>
            <a:ext cx="2016224" cy="1511673"/>
          </a:xfrm>
          <a:prstGeom prst="rect">
            <a:avLst/>
          </a:prstGeom>
          <a:noFill/>
          <a:ln w="9525">
            <a:noFill/>
            <a:miter lim="800000"/>
            <a:headEnd/>
            <a:tailEnd/>
          </a:ln>
        </p:spPr>
      </p:pic>
      <p:pic>
        <p:nvPicPr>
          <p:cNvPr id="30742" name="Picture 6" descr="http://2.bp.blogspot.com/-3KgD0SKDBBo/TZlUULsWI3I/AAAAAAAABGs/zACc2DB-Q9g/s1600/click4.JPG"/>
          <p:cNvPicPr>
            <a:picLocks noChangeAspect="1" noChangeArrowheads="1"/>
          </p:cNvPicPr>
          <p:nvPr/>
        </p:nvPicPr>
        <p:blipFill>
          <a:blip r:embed="rId9" cstate="screen"/>
          <a:srcRect/>
          <a:stretch>
            <a:fillRect/>
          </a:stretch>
        </p:blipFill>
        <p:spPr bwMode="auto">
          <a:xfrm>
            <a:off x="5314168" y="1436282"/>
            <a:ext cx="2397165" cy="1576082"/>
          </a:xfrm>
          <a:prstGeom prst="rect">
            <a:avLst/>
          </a:prstGeom>
          <a:noFill/>
          <a:ln w="9525">
            <a:noFill/>
            <a:miter lim="800000"/>
            <a:headEnd/>
            <a:tailEnd/>
          </a:ln>
        </p:spPr>
      </p:pic>
      <p:pic>
        <p:nvPicPr>
          <p:cNvPr id="30743" name="Picture 10" descr="http://pic.pimg.tw/jun431869/4b9cc87bbb32b.jpg"/>
          <p:cNvPicPr>
            <a:picLocks noChangeAspect="1" noChangeArrowheads="1"/>
          </p:cNvPicPr>
          <p:nvPr/>
        </p:nvPicPr>
        <p:blipFill>
          <a:blip r:embed="rId10" cstate="screen"/>
          <a:srcRect/>
          <a:stretch>
            <a:fillRect/>
          </a:stretch>
        </p:blipFill>
        <p:spPr bwMode="auto">
          <a:xfrm>
            <a:off x="5283200" y="4077072"/>
            <a:ext cx="2324968" cy="1649412"/>
          </a:xfrm>
          <a:prstGeom prst="rect">
            <a:avLst/>
          </a:prstGeom>
          <a:noFill/>
          <a:ln w="9525">
            <a:noFill/>
            <a:miter lim="800000"/>
            <a:headEnd/>
            <a:tailEnd/>
          </a:ln>
        </p:spPr>
      </p:pic>
      <p:cxnSp>
        <p:nvCxnSpPr>
          <p:cNvPr id="43" name="直線單箭頭接點 42"/>
          <p:cNvCxnSpPr>
            <a:stCxn id="30742" idx="3"/>
            <a:endCxn id="30741" idx="1"/>
          </p:cNvCxnSpPr>
          <p:nvPr/>
        </p:nvCxnSpPr>
        <p:spPr>
          <a:xfrm flipV="1">
            <a:off x="7711332" y="1962211"/>
            <a:ext cx="770432" cy="2621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0743" idx="3"/>
            <a:endCxn id="30740" idx="1"/>
          </p:cNvCxnSpPr>
          <p:nvPr/>
        </p:nvCxnSpPr>
        <p:spPr>
          <a:xfrm flipV="1">
            <a:off x="7608168" y="4357336"/>
            <a:ext cx="873596" cy="5444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314168" y="5876674"/>
            <a:ext cx="1313181" cy="430887"/>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13" name="矩形 12"/>
          <p:cNvSpPr/>
          <p:nvPr/>
        </p:nvSpPr>
        <p:spPr>
          <a:xfrm>
            <a:off x="6179097" y="5328140"/>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網頁設計</a:t>
            </a:r>
          </a:p>
        </p:txBody>
      </p:sp>
      <p:sp>
        <p:nvSpPr>
          <p:cNvPr id="36" name="矩形 35"/>
          <p:cNvSpPr/>
          <p:nvPr/>
        </p:nvSpPr>
        <p:spPr>
          <a:xfrm>
            <a:off x="8462764" y="5907450"/>
            <a:ext cx="1976636" cy="400110"/>
          </a:xfrm>
          <a:prstGeom prst="rect">
            <a:avLst/>
          </a:prstGeom>
          <a:solidFill>
            <a:schemeClr val="accent1"/>
          </a:solidFill>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資料處理科等</a:t>
            </a:r>
          </a:p>
        </p:txBody>
      </p:sp>
      <p:cxnSp>
        <p:nvCxnSpPr>
          <p:cNvPr id="38" name="直線接點 37"/>
          <p:cNvCxnSpPr>
            <a:stCxn id="13" idx="3"/>
            <a:endCxn id="30" idx="1"/>
          </p:cNvCxnSpPr>
          <p:nvPr/>
        </p:nvCxnSpPr>
        <p:spPr>
          <a:xfrm flipV="1">
            <a:off x="7491960" y="5390912"/>
            <a:ext cx="970805" cy="153128"/>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8" idx="3"/>
            <a:endCxn id="36" idx="1"/>
          </p:cNvCxnSpPr>
          <p:nvPr/>
        </p:nvCxnSpPr>
        <p:spPr>
          <a:xfrm>
            <a:off x="6627348" y="6092117"/>
            <a:ext cx="1835416" cy="15388"/>
          </a:xfrm>
          <a:prstGeom prst="line">
            <a:avLst/>
          </a:prstGeom>
          <a:ln w="38100">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376663" y="5488156"/>
            <a:ext cx="2361951" cy="1015663"/>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lIns="72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網頁設計</a:t>
            </a:r>
            <a:endPar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APP</a:t>
            </a: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應用程式</a:t>
            </a:r>
            <a:endPar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30" name="矩形 29"/>
          <p:cNvSpPr/>
          <p:nvPr/>
        </p:nvSpPr>
        <p:spPr>
          <a:xfrm>
            <a:off x="8462764" y="5067747"/>
            <a:ext cx="1987568" cy="646331"/>
          </a:xfrm>
          <a:prstGeom prst="rect">
            <a:avLst/>
          </a:prstGeom>
          <a:solidFill>
            <a:schemeClr val="accent1"/>
          </a:solidFill>
          <a:effectLst/>
        </p:spPr>
        <p:txBody>
          <a:bodyPr wrap="square" lIns="36000" rIns="36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資料處理科、多媒體設計科、廣告設計科</a:t>
            </a:r>
          </a:p>
        </p:txBody>
      </p:sp>
      <p:graphicFrame>
        <p:nvGraphicFramePr>
          <p:cNvPr id="33" name="物件 32"/>
          <p:cNvGraphicFramePr>
            <a:graphicFrameLocks noChangeAspect="1"/>
          </p:cNvGraphicFramePr>
          <p:nvPr>
            <p:extLst/>
          </p:nvPr>
        </p:nvGraphicFramePr>
        <p:xfrm>
          <a:off x="2409825" y="2822179"/>
          <a:ext cx="1596428" cy="889261"/>
        </p:xfrm>
        <a:graphic>
          <a:graphicData uri="http://schemas.openxmlformats.org/presentationml/2006/ole">
            <mc:AlternateContent xmlns:mc="http://schemas.openxmlformats.org/markup-compatibility/2006">
              <mc:Choice xmlns:v="urn:schemas-microsoft-com:vml" Requires="v">
                <p:oleObj spid="_x0000_s15377" name="PhotoImpact" r:id="rId11" imgW="14592240" imgH="8127720" progId="PI3.Image">
                  <p:embed/>
                </p:oleObj>
              </mc:Choice>
              <mc:Fallback>
                <p:oleObj name="PhotoImpact" r:id="rId11" imgW="14592240" imgH="8127720" progId="PI3.Image">
                  <p:embed/>
                  <p:pic>
                    <p:nvPicPr>
                      <p:cNvPr id="33" name="物件 32"/>
                      <p:cNvPicPr/>
                      <p:nvPr/>
                    </p:nvPicPr>
                    <p:blipFill>
                      <a:blip r:embed="rId12"/>
                      <a:stretch>
                        <a:fillRect/>
                      </a:stretch>
                    </p:blipFill>
                    <p:spPr>
                      <a:xfrm>
                        <a:off x="2409825" y="2822179"/>
                        <a:ext cx="1596428" cy="889261"/>
                      </a:xfrm>
                      <a:prstGeom prst="rect">
                        <a:avLst/>
                      </a:prstGeom>
                    </p:spPr>
                  </p:pic>
                </p:oleObj>
              </mc:Fallback>
            </mc:AlternateContent>
          </a:graphicData>
        </a:graphic>
      </p:graphicFrame>
      <p:sp>
        <p:nvSpPr>
          <p:cNvPr id="2" name="投影片編號版面配置區 1">
            <a:extLst>
              <a:ext uri="{FF2B5EF4-FFF2-40B4-BE49-F238E27FC236}">
                <a16:creationId xmlns:a16="http://schemas.microsoft.com/office/drawing/2014/main" id="{01D246F4-F048-979C-8475-0904FE09EB0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grpSp>
        <p:nvGrpSpPr>
          <p:cNvPr id="4" name="群組 3">
            <a:extLst>
              <a:ext uri="{FF2B5EF4-FFF2-40B4-BE49-F238E27FC236}">
                <a16:creationId xmlns:a16="http://schemas.microsoft.com/office/drawing/2014/main" id="{A4E8A520-4FDA-2CB6-6512-C36A65D597EB}"/>
              </a:ext>
            </a:extLst>
          </p:cNvPr>
          <p:cNvGrpSpPr>
            <a:grpSpLocks noChangeAspect="1"/>
          </p:cNvGrpSpPr>
          <p:nvPr/>
        </p:nvGrpSpPr>
        <p:grpSpPr>
          <a:xfrm>
            <a:off x="849934" y="910798"/>
            <a:ext cx="1603978" cy="1336243"/>
            <a:chOff x="1329194" y="1824771"/>
            <a:chExt cx="4480094" cy="3732272"/>
          </a:xfrm>
        </p:grpSpPr>
        <p:pic>
          <p:nvPicPr>
            <p:cNvPr id="5" name="Picture 8" descr="iOS 18 為iPhone 帶來前所未見的個人化、智慧功能與堅強實力- Apple (台灣)">
              <a:extLst>
                <a:ext uri="{FF2B5EF4-FFF2-40B4-BE49-F238E27FC236}">
                  <a16:creationId xmlns:a16="http://schemas.microsoft.com/office/drawing/2014/main" id="{91EE4B67-E3DC-1200-16D7-9DE4B03F8FE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Phone 16 Pro 512GB White Titanium - od 6 109 zł - Swappie">
              <a:extLst>
                <a:ext uri="{FF2B5EF4-FFF2-40B4-BE49-F238E27FC236}">
                  <a16:creationId xmlns:a16="http://schemas.microsoft.com/office/drawing/2014/main" id="{9359995B-CB75-0846-F43B-518A3F54FAD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標題 1">
            <a:extLst>
              <a:ext uri="{FF2B5EF4-FFF2-40B4-BE49-F238E27FC236}">
                <a16:creationId xmlns:a16="http://schemas.microsoft.com/office/drawing/2014/main" id="{27B0A1C6-53F9-553D-15F0-34DD2D1529AE}"/>
              </a:ext>
            </a:extLst>
          </p:cNvPr>
          <p:cNvSpPr txBox="1">
            <a:spLocks/>
          </p:cNvSpPr>
          <p:nvPr/>
        </p:nvSpPr>
        <p:spPr bwMode="auto">
          <a:xfrm>
            <a:off x="1059948" y="160338"/>
            <a:ext cx="10796692" cy="8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kumimoji="0" lang="zh-TW" altLang="en-US" sz="4000" b="1" i="0" u="none" strike="noStrike" kern="1200" cap="none" spc="0" normalizeH="0" baseline="0" noProof="0" dirty="0">
                <a:ln>
                  <a:noFill/>
                </a:ln>
                <a:solidFill>
                  <a:srgbClr val="4F81BD"/>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kumimoji="0" lang="en-US" altLang="zh-TW" sz="2800" b="1" i="0" u="none" strike="noStrike" kern="1200" cap="none" spc="0" normalizeH="0" baseline="0" noProof="0" dirty="0">
                <a:ln>
                  <a:noFill/>
                </a:ln>
                <a:solidFill>
                  <a:srgbClr val="4F81BD"/>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4/5</a:t>
            </a:r>
            <a:endParaRPr kumimoji="0" lang="zh-TW" altLang="en-US" sz="3600" b="1" i="0" u="none" strike="noStrike" kern="1200" cap="none" spc="0" normalizeH="0" baseline="0" noProof="0" dirty="0">
              <a:ln>
                <a:noFill/>
              </a:ln>
              <a:solidFill>
                <a:srgbClr val="4F81BD"/>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2"/>
    </p:custDataLst>
    <p:extLst>
      <p:ext uri="{BB962C8B-B14F-4D97-AF65-F5344CB8AC3E}">
        <p14:creationId xmlns:p14="http://schemas.microsoft.com/office/powerpoint/2010/main" val="15058411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981709" y="1037105"/>
          <a:ext cx="8568952" cy="4754413"/>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206">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終端產品</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製造</a:t>
                      </a:r>
                      <a:r>
                        <a:rPr lang="en-US" sz="2000" kern="0" dirty="0">
                          <a:solidFill>
                            <a:schemeClr val="tx1"/>
                          </a:solidFill>
                          <a:effectLst/>
                          <a:latin typeface="Microsoft JhengHei" panose="020B0604030504040204" pitchFamily="34" charset="-120"/>
                          <a:ea typeface="Microsoft JhengHei" panose="020B0604030504040204" pitchFamily="34" charset="-120"/>
                        </a:rPr>
                        <a:t>/</a:t>
                      </a:r>
                      <a:r>
                        <a:rPr lang="zh-TW" sz="2000" kern="0" dirty="0">
                          <a:solidFill>
                            <a:schemeClr val="tx1"/>
                          </a:solidFill>
                          <a:effectLst/>
                          <a:latin typeface="Microsoft JhengHei" panose="020B0604030504040204" pitchFamily="34" charset="-120"/>
                          <a:ea typeface="Microsoft JhengHei" panose="020B0604030504040204" pitchFamily="34" charset="-120"/>
                        </a:rPr>
                        <a:t>服務</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職業分類</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altLang="en-US" sz="2000" kern="0" dirty="0">
                          <a:solidFill>
                            <a:schemeClr val="tx1"/>
                          </a:solidFill>
                          <a:effectLst/>
                          <a:latin typeface="Microsoft JhengHei" panose="020B0604030504040204" pitchFamily="34" charset="-120"/>
                          <a:ea typeface="Microsoft JhengHei" panose="020B0604030504040204" pitchFamily="34" charset="-120"/>
                        </a:rPr>
                        <a:t>技高專業</a:t>
                      </a:r>
                      <a:r>
                        <a:rPr lang="zh-TW" sz="2000" kern="0" dirty="0">
                          <a:solidFill>
                            <a:schemeClr val="tx1"/>
                          </a:solidFill>
                          <a:effectLst/>
                          <a:latin typeface="Microsoft JhengHei" panose="020B0604030504040204" pitchFamily="34" charset="-120"/>
                          <a:ea typeface="Microsoft JhengHei" panose="020B0604030504040204" pitchFamily="34" charset="-120"/>
                        </a:rPr>
                        <a:t>群科</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altLang="en-US" sz="2000" kern="0" dirty="0">
                          <a:solidFill>
                            <a:schemeClr val="tx1"/>
                          </a:solidFill>
                          <a:effectLst/>
                          <a:latin typeface="Microsoft JhengHei" panose="020B0604030504040204" pitchFamily="34" charset="-120"/>
                          <a:ea typeface="Microsoft JhengHei" panose="020B0604030504040204" pitchFamily="34" charset="-120"/>
                        </a:rPr>
                        <a:t>科</a:t>
                      </a:r>
                      <a:r>
                        <a:rPr lang="zh-TW" sz="2000" kern="0" dirty="0">
                          <a:solidFill>
                            <a:schemeClr val="tx1"/>
                          </a:solidFill>
                          <a:effectLst/>
                          <a:latin typeface="Microsoft JhengHei" panose="020B0604030504040204" pitchFamily="34" charset="-120"/>
                          <a:ea typeface="Microsoft JhengHei" panose="020B0604030504040204" pitchFamily="34" charset="-120"/>
                        </a:rPr>
                        <a:t>技校</a:t>
                      </a:r>
                      <a:r>
                        <a:rPr lang="zh-TW" altLang="en-US" sz="2000" kern="0" dirty="0">
                          <a:solidFill>
                            <a:schemeClr val="tx1"/>
                          </a:solidFill>
                          <a:effectLst/>
                          <a:latin typeface="Microsoft JhengHei" panose="020B0604030504040204" pitchFamily="34" charset="-120"/>
                          <a:ea typeface="Microsoft JhengHei" panose="020B0604030504040204" pitchFamily="34" charset="-120"/>
                        </a:rPr>
                        <a:t>院</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extLst>
                  <a:ext uri="{0D108BD9-81ED-4DB2-BD59-A6C34878D82A}">
                    <a16:rowId xmlns:a16="http://schemas.microsoft.com/office/drawing/2014/main" val="10000"/>
                  </a:ext>
                </a:extLst>
              </a:tr>
              <a:tr h="628318">
                <a:tc rowSpan="7">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智慧型手機</a:t>
                      </a:r>
                      <a:r>
                        <a:rPr lang="en-US" altLang="zh-TW" sz="2000" kern="0" dirty="0">
                          <a:solidFill>
                            <a:schemeClr val="tx1"/>
                          </a:solidFill>
                          <a:effectLst/>
                          <a:latin typeface="Microsoft JhengHei" panose="020B0604030504040204" pitchFamily="34" charset="-120"/>
                          <a:ea typeface="Microsoft JhengHei" panose="020B0604030504040204" pitchFamily="34" charset="-120"/>
                        </a:rPr>
                        <a:t/>
                      </a:r>
                      <a:br>
                        <a:rPr lang="en-US" altLang="zh-TW" sz="2000" kern="0" dirty="0">
                          <a:solidFill>
                            <a:schemeClr val="tx1"/>
                          </a:solidFill>
                          <a:effectLst/>
                          <a:latin typeface="Microsoft JhengHei" panose="020B0604030504040204" pitchFamily="34" charset="-120"/>
                          <a:ea typeface="Microsoft JhengHei" panose="020B0604030504040204" pitchFamily="34" charset="-120"/>
                        </a:rPr>
                      </a:br>
                      <a:r>
                        <a:rPr lang="zh-TW" altLang="en-US" sz="2000" kern="0" dirty="0">
                          <a:solidFill>
                            <a:schemeClr val="tx1"/>
                          </a:solidFill>
                          <a:effectLst/>
                          <a:latin typeface="Microsoft JhengHei" panose="020B0604030504040204" pitchFamily="34" charset="-120"/>
                          <a:ea typeface="Microsoft JhengHei" panose="020B0604030504040204" pitchFamily="34" charset="-120"/>
                        </a:rPr>
                        <a:t>、平板</a:t>
                      </a:r>
                      <a:endParaRPr lang="en-US" altLang="zh-TW" sz="2000" kern="0" dirty="0">
                        <a:solidFill>
                          <a:schemeClr val="tx1"/>
                        </a:solidFill>
                        <a:effectLst/>
                        <a:latin typeface="Microsoft JhengHei" panose="020B0604030504040204" pitchFamily="34" charset="-120"/>
                        <a:ea typeface="Microsoft JhengHei" panose="020B0604030504040204" pitchFamily="34" charset="-120"/>
                      </a:endParaRPr>
                    </a:p>
                    <a:p>
                      <a:pPr algn="l">
                        <a:spcAft>
                          <a:spcPts val="0"/>
                        </a:spcAft>
                      </a:pPr>
                      <a:endParaRPr lang="en-US" altLang="zh-TW" sz="2000" kern="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b="1" kern="0" dirty="0">
                          <a:solidFill>
                            <a:schemeClr val="bg1"/>
                          </a:solidFill>
                          <a:effectLst/>
                          <a:latin typeface="Microsoft JhengHei" panose="020B0604030504040204" pitchFamily="34" charset="-120"/>
                          <a:ea typeface="Microsoft JhengHei" panose="020B0604030504040204" pitchFamily="34" charset="-120"/>
                        </a:rPr>
                        <a:t>機械群、設計群</a:t>
                      </a:r>
                      <a:endParaRPr lang="zh-TW" sz="20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206">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628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62831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806411">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5"/>
                  </a:ext>
                </a:extLst>
              </a:tr>
              <a:tr h="62831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6"/>
                  </a:ext>
                </a:extLst>
              </a:tr>
              <a:tr h="628318">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2665024" y="5800639"/>
            <a:ext cx="56717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1" lang="zh-TW" altLang="en-US" sz="1800" b="1" i="0" u="none" strike="noStrike" kern="1200" cap="none" spc="0" normalizeH="0" baseline="0" noProof="0" dirty="0">
                <a:ln>
                  <a:noFill/>
                </a:ln>
                <a:solidFill>
                  <a:srgbClr val="C0504D"/>
                </a:solidFill>
                <a:effectLst/>
                <a:uLnTx/>
                <a:uFillTx/>
                <a:latin typeface="Microsoft JhengHei" panose="020B0604030504040204" pitchFamily="34" charset="-120"/>
                <a:ea typeface="Microsoft JhengHei" panose="020B0604030504040204" pitchFamily="34" charset="-120"/>
                <a:cs typeface="+mn-cs"/>
                <a:sym typeface="Wingdings"/>
              </a:rPr>
              <a:t>其他：</a:t>
            </a:r>
            <a:r>
              <a:rPr kumimoji="1" lang="en-US" altLang="zh-TW" sz="1800" b="1" i="0" u="none" strike="noStrike" kern="1200" cap="none" spc="0" normalizeH="0" baseline="0" noProof="0" dirty="0">
                <a:ln>
                  <a:noFill/>
                </a:ln>
                <a:solidFill>
                  <a:srgbClr val="C0504D"/>
                </a:solidFill>
                <a:effectLst/>
                <a:uLnTx/>
                <a:uFillTx/>
                <a:latin typeface="Microsoft JhengHei" panose="020B0604030504040204" pitchFamily="34" charset="-120"/>
                <a:ea typeface="Microsoft JhengHei" panose="020B0604030504040204" pitchFamily="34" charset="-120"/>
                <a:cs typeface="+mn-cs"/>
              </a:rPr>
              <a:t>▲</a:t>
            </a:r>
            <a:r>
              <a:rPr kumimoji="1" lang="zh-TW" altLang="en-US" sz="1800" b="1" i="0" u="none" strike="noStrike" kern="1200" cap="none" spc="0" normalizeH="0" baseline="0" noProof="0" dirty="0">
                <a:ln>
                  <a:noFill/>
                </a:ln>
                <a:solidFill>
                  <a:srgbClr val="C0504D"/>
                </a:solidFill>
                <a:effectLst/>
                <a:uLnTx/>
                <a:uFillTx/>
                <a:latin typeface="Microsoft JhengHei" panose="020B0604030504040204" pitchFamily="34" charset="-120"/>
                <a:ea typeface="Microsoft JhengHei" panose="020B0604030504040204" pitchFamily="34" charset="-120"/>
                <a:cs typeface="+mn-cs"/>
              </a:rPr>
              <a:t>金融科技、影音串流、電子商務、廣告行銷</a:t>
            </a:r>
            <a:r>
              <a:rPr kumimoji="1" lang="en-US" altLang="zh-TW" sz="1800" b="1" i="0" u="none" strike="noStrike" kern="1200" cap="none" spc="0" normalizeH="0" baseline="0" noProof="0" dirty="0">
                <a:ln>
                  <a:noFill/>
                </a:ln>
                <a:solidFill>
                  <a:srgbClr val="C0504D"/>
                </a:solidFill>
                <a:effectLst/>
                <a:uLnTx/>
                <a:uFillTx/>
                <a:latin typeface="Microsoft JhengHei" panose="020B0604030504040204" pitchFamily="34" charset="-120"/>
                <a:ea typeface="Microsoft JhengHei" panose="020B0604030504040204" pitchFamily="34" charset="-120"/>
                <a:cs typeface="+mn-cs"/>
              </a:rPr>
              <a:t>…</a:t>
            </a:r>
          </a:p>
        </p:txBody>
      </p:sp>
      <p:sp>
        <p:nvSpPr>
          <p:cNvPr id="8" name="標題 1">
            <a:extLst>
              <a:ext uri="{FF2B5EF4-FFF2-40B4-BE49-F238E27FC236}">
                <a16:creationId xmlns:a16="http://schemas.microsoft.com/office/drawing/2014/main" id="{A5F73E12-157E-DE20-373F-B76B0E95F697}"/>
              </a:ext>
            </a:extLst>
          </p:cNvPr>
          <p:cNvSpPr>
            <a:spLocks noGrp="1"/>
          </p:cNvSpPr>
          <p:nvPr>
            <p:ph type="title"/>
          </p:nvPr>
        </p:nvSpPr>
        <p:spPr>
          <a:xfrm>
            <a:off x="1059948" y="160338"/>
            <a:ext cx="10796692" cy="865125"/>
          </a:xfrm>
        </p:spPr>
        <p:txBody>
          <a:bodyPr/>
          <a:lstStyle/>
          <a:p>
            <a:r>
              <a:rPr lang="zh-TW" altLang="en-US" sz="4000" b="1" dirty="0">
                <a:effectLst/>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lang="zh-TW" altLang="en-US" sz="40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lang="en-US" altLang="zh-TW" sz="28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5/5</a:t>
            </a:r>
            <a:endParaRPr lang="zh-TW" altLang="en-US" sz="36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pic>
        <p:nvPicPr>
          <p:cNvPr id="9" name="Picture 12">
            <a:extLst>
              <a:ext uri="{FF2B5EF4-FFF2-40B4-BE49-F238E27FC236}">
                <a16:creationId xmlns:a16="http://schemas.microsoft.com/office/drawing/2014/main" id="{269D7A54-3D1C-941C-1E05-EE36F591B03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85" t="18500" r="34702" b="18500"/>
          <a:stretch/>
        </p:blipFill>
        <p:spPr bwMode="auto">
          <a:xfrm>
            <a:off x="2007051" y="3861048"/>
            <a:ext cx="1315945" cy="15233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群組 3">
            <a:extLst>
              <a:ext uri="{FF2B5EF4-FFF2-40B4-BE49-F238E27FC236}">
                <a16:creationId xmlns:a16="http://schemas.microsoft.com/office/drawing/2014/main" id="{70F8DFE1-9DB7-5793-AA39-55DB17DD51AC}"/>
              </a:ext>
            </a:extLst>
          </p:cNvPr>
          <p:cNvGrpSpPr>
            <a:grpSpLocks noChangeAspect="1"/>
          </p:cNvGrpSpPr>
          <p:nvPr/>
        </p:nvGrpSpPr>
        <p:grpSpPr>
          <a:xfrm>
            <a:off x="1740471" y="2599453"/>
            <a:ext cx="1572066" cy="1336243"/>
            <a:chOff x="1418328" y="1824771"/>
            <a:chExt cx="4390960" cy="3732272"/>
          </a:xfrm>
        </p:grpSpPr>
        <p:pic>
          <p:nvPicPr>
            <p:cNvPr id="5" name="Picture 8" descr="iOS 18 為iPhone 帶來前所未見的個人化、智慧功能與堅強實力- Apple (台灣)">
              <a:extLst>
                <a:ext uri="{FF2B5EF4-FFF2-40B4-BE49-F238E27FC236}">
                  <a16:creationId xmlns:a16="http://schemas.microsoft.com/office/drawing/2014/main" id="{695070F0-513B-99F6-366D-33C8224F8F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Phone 16 Pro 512GB White Titanium - od 6 109 zł - Swappie">
              <a:extLst>
                <a:ext uri="{FF2B5EF4-FFF2-40B4-BE49-F238E27FC236}">
                  <a16:creationId xmlns:a16="http://schemas.microsoft.com/office/drawing/2014/main" id="{647FAA44-06B1-BF8B-7D08-887B53F94E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8328" y="1824771"/>
              <a:ext cx="3732271" cy="373227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4158777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1419227"/>
            <a:ext cx="8964488" cy="533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1981200" y="274638"/>
            <a:ext cx="8291264" cy="1066130"/>
          </a:xfrm>
        </p:spPr>
        <p:txBody>
          <a:bodyPr>
            <a:normAutofit/>
          </a:bodyPr>
          <a:lstStyle/>
          <a:p>
            <a:pPr>
              <a:defRPr/>
            </a:pP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以</a:t>
            </a:r>
            <a:r>
              <a:rPr lang="zh-TW" altLang="en-US" sz="4800" b="1" dirty="0">
                <a:effectLst/>
                <a:latin typeface="Microsoft YaHei UI" panose="020B0503020204020204" pitchFamily="34" charset="-122"/>
                <a:ea typeface="Microsoft YaHei UI" panose="020B0503020204020204" pitchFamily="34" charset="-122"/>
                <a:cs typeface="Arial Unicode MS" panose="020B0604020202020204" pitchFamily="34" charset="-120"/>
              </a:rPr>
              <a:t>便利商店</a:t>
            </a: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為例</a:t>
            </a:r>
            <a:endPar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p:txBody>
      </p:sp>
      <p:sp>
        <p:nvSpPr>
          <p:cNvPr id="10" name="圓角矩形圖說文字 9"/>
          <p:cNvSpPr/>
          <p:nvPr/>
        </p:nvSpPr>
        <p:spPr>
          <a:xfrm>
            <a:off x="1919536" y="4888876"/>
            <a:ext cx="3600400" cy="899765"/>
          </a:xfrm>
          <a:prstGeom prst="wedgeRoundRectCallout">
            <a:avLst>
              <a:gd name="adj1" fmla="val -6141"/>
              <a:gd name="adj2" fmla="val -98666"/>
              <a:gd name="adj3" fmla="val 16667"/>
            </a:avLst>
          </a:prstGeom>
          <a:ln/>
        </p:spPr>
        <p:style>
          <a:lnRef idx="0">
            <a:schemeClr val="accent6"/>
          </a:lnRef>
          <a:fillRef idx="3">
            <a:schemeClr val="accent6"/>
          </a:fillRef>
          <a:effectRef idx="3">
            <a:schemeClr val="accent6"/>
          </a:effectRef>
          <a:fontRef idx="minor">
            <a:schemeClr val="lt1"/>
          </a:fontRef>
        </p:style>
        <p:txBody>
          <a:bodyPr lIns="36000" tIns="288000" rIns="36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a:t>
            </a:r>
            <a:r>
              <a:rPr kumimoji="1" lang="zh-TW"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1" lang="en-US" altLang="zh-TW"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
            </a:r>
            <a:br>
              <a:rPr kumimoji="1" lang="en-US" altLang="zh-TW"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b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a:t>
            </a:r>
            <a:r>
              <a:rPr kumimoji="1" lang="zh-TW"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科、資料處理科</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1" name="圓角矩形圖說文字 10"/>
          <p:cNvSpPr/>
          <p:nvPr/>
        </p:nvSpPr>
        <p:spPr>
          <a:xfrm>
            <a:off x="5819775" y="1700213"/>
            <a:ext cx="3660601" cy="792683"/>
          </a:xfrm>
          <a:prstGeom prst="wedgeRoundRectCallout">
            <a:avLst>
              <a:gd name="adj1" fmla="val -37360"/>
              <a:gd name="adj2" fmla="val 82869"/>
              <a:gd name="adj3" fmla="val 16667"/>
            </a:avLst>
          </a:prstGeom>
          <a:ln/>
        </p:spPr>
        <p:style>
          <a:lnRef idx="0">
            <a:schemeClr val="accent2"/>
          </a:lnRef>
          <a:fillRef idx="3">
            <a:schemeClr val="accent2"/>
          </a:fillRef>
          <a:effectRef idx="3">
            <a:schemeClr val="accent2"/>
          </a:effectRef>
          <a:fontRef idx="minor">
            <a:schemeClr val="lt1"/>
          </a:fontRef>
        </p:style>
        <p:txBody>
          <a:bodyPr lIns="36000" tIns="0" rIns="36000" bIns="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經營管理</a:t>
            </a:r>
            <a:r>
              <a:rPr kumimoji="1" lang="zh-TW"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1" lang="en-US" altLang="zh-TW"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
            </a:r>
            <a:br>
              <a:rPr kumimoji="1" lang="en-US" altLang="zh-TW"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b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商業經營科</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會計事務科</a:t>
            </a:r>
            <a:endPar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9" name="圓角矩形圖說文字 8"/>
          <p:cNvSpPr/>
          <p:nvPr/>
        </p:nvSpPr>
        <p:spPr>
          <a:xfrm>
            <a:off x="6744074" y="4869160"/>
            <a:ext cx="3600399" cy="899765"/>
          </a:xfrm>
          <a:prstGeom prst="wedgeRoundRectCallout">
            <a:avLst>
              <a:gd name="adj1" fmla="val 38318"/>
              <a:gd name="adj2" fmla="val -87578"/>
              <a:gd name="adj3" fmla="val 16667"/>
            </a:avLst>
          </a:prstGeom>
          <a:ln/>
        </p:spPr>
        <p:style>
          <a:lnRef idx="0">
            <a:schemeClr val="accent3"/>
          </a:lnRef>
          <a:fillRef idx="3">
            <a:schemeClr val="accent3"/>
          </a:fillRef>
          <a:effectRef idx="3">
            <a:schemeClr val="accent3"/>
          </a:effectRef>
          <a:fontRef idx="minor">
            <a:schemeClr val="lt1"/>
          </a:fontRef>
        </p:style>
        <p:txBody>
          <a:bodyPr lIns="36000" tIns="0" rIns="36000" bIns="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流通管理</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商業經營科</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流通管理科</a:t>
            </a:r>
            <a:endPar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custDataLst>
      <p:tags r:id="rId1"/>
    </p:custDataLst>
    <p:extLst>
      <p:ext uri="{BB962C8B-B14F-4D97-AF65-F5344CB8AC3E}">
        <p14:creationId xmlns:p14="http://schemas.microsoft.com/office/powerpoint/2010/main" val="23414775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25356"/>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accent2"/>
                </a:solidFill>
                <a:effectLst/>
                <a:latin typeface="Microsoft JhengHei" panose="020B0604030504040204" pitchFamily="34" charset="-120"/>
                <a:ea typeface="Microsoft JhengHei" panose="020B0604030504040204" pitchFamily="34" charset="-120"/>
              </a:rPr>
              <a:t>以便利超商為例 </a:t>
            </a:r>
            <a:r>
              <a:rPr lang="en-US" altLang="zh-TW" sz="3200" b="1" dirty="0">
                <a:solidFill>
                  <a:schemeClr val="accent2"/>
                </a:solidFill>
                <a:effectLst/>
                <a:latin typeface="Microsoft JhengHei" panose="020B0604030504040204" pitchFamily="34" charset="-120"/>
                <a:ea typeface="Microsoft JhengHei" panose="020B0604030504040204" pitchFamily="34" charset="-120"/>
              </a:rPr>
              <a:t>1/3</a:t>
            </a:r>
            <a:endParaRPr lang="en-US" sz="3600" b="1" dirty="0">
              <a:solidFill>
                <a:schemeClr val="accent2"/>
              </a:solidFill>
              <a:effectLst/>
              <a:latin typeface="Microsoft JhengHei" panose="020B0604030504040204" pitchFamily="34" charset="-120"/>
              <a:ea typeface="Microsoft JhengHei" panose="020B0604030504040204" pitchFamily="34" charset="-120"/>
            </a:endParaRPr>
          </a:p>
        </p:txBody>
      </p:sp>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2556" y="789584"/>
            <a:ext cx="2839540" cy="174467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28446" y="1864540"/>
            <a:ext cx="1836712" cy="137196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40777" y="3464105"/>
            <a:ext cx="1944216" cy="12951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788590" y="4930705"/>
            <a:ext cx="2051720" cy="1538790"/>
          </a:xfrm>
          <a:prstGeom prst="rect">
            <a:avLst/>
          </a:prstGeom>
        </p:spPr>
      </p:pic>
      <p:cxnSp>
        <p:nvCxnSpPr>
          <p:cNvPr id="11" name="Elbow Connector 10"/>
          <p:cNvCxnSpPr>
            <a:endCxn id="5" idx="1"/>
          </p:cNvCxnSpPr>
          <p:nvPr/>
        </p:nvCxnSpPr>
        <p:spPr>
          <a:xfrm flipV="1">
            <a:off x="3259812" y="2550522"/>
            <a:ext cx="1268634" cy="76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4" idx="2"/>
            <a:endCxn id="7" idx="1"/>
          </p:cNvCxnSpPr>
          <p:nvPr/>
        </p:nvCxnSpPr>
        <p:spPr>
          <a:xfrm rot="16200000" flipH="1">
            <a:off x="3157839" y="2628741"/>
            <a:ext cx="1577424" cy="138845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4" idx="2"/>
            <a:endCxn id="9" idx="1"/>
          </p:cNvCxnSpPr>
          <p:nvPr/>
        </p:nvCxnSpPr>
        <p:spPr>
          <a:xfrm rot="16200000" flipH="1">
            <a:off x="2437535" y="3349045"/>
            <a:ext cx="3165846" cy="153626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5"/>
          <p:cNvSpPr/>
          <p:nvPr/>
        </p:nvSpPr>
        <p:spPr>
          <a:xfrm>
            <a:off x="6472662" y="2199929"/>
            <a:ext cx="1415772"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a:t>
            </a:r>
            <a: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門市服務</a:t>
            </a:r>
          </a:p>
        </p:txBody>
      </p:sp>
      <p:sp>
        <p:nvSpPr>
          <p:cNvPr id="20" name="Rectangle 16"/>
          <p:cNvSpPr/>
          <p:nvPr/>
        </p:nvSpPr>
        <p:spPr>
          <a:xfrm>
            <a:off x="6691483" y="3900027"/>
            <a:ext cx="1415773" cy="461665"/>
          </a:xfrm>
          <a:prstGeom prst="rect">
            <a:avLst/>
          </a:prstGeom>
          <a:solidFill>
            <a:schemeClr val="accent3"/>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物流管理</a:t>
            </a:r>
          </a:p>
        </p:txBody>
      </p:sp>
      <p:sp>
        <p:nvSpPr>
          <p:cNvPr id="21" name="Rectangle 17"/>
          <p:cNvSpPr/>
          <p:nvPr/>
        </p:nvSpPr>
        <p:spPr>
          <a:xfrm>
            <a:off x="6956803" y="5469119"/>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a:t>
            </a:r>
          </a:p>
        </p:txBody>
      </p:sp>
      <p:sp>
        <p:nvSpPr>
          <p:cNvPr id="24" name="標題 1"/>
          <p:cNvSpPr txBox="1">
            <a:spLocks/>
          </p:cNvSpPr>
          <p:nvPr/>
        </p:nvSpPr>
        <p:spPr>
          <a:xfrm>
            <a:off x="8832304" y="2686229"/>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軟硬體工程相關</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25" name="標題 1"/>
          <p:cNvSpPr txBox="1">
            <a:spLocks/>
          </p:cNvSpPr>
          <p:nvPr/>
        </p:nvSpPr>
        <p:spPr>
          <a:xfrm>
            <a:off x="8832304" y="2199928"/>
            <a:ext cx="1656184" cy="387184"/>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ctr"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FF0000"/>
                </a:solidFill>
                <a:effectLst/>
                <a:uLnTx/>
                <a:uFillTx/>
                <a:latin typeface="Microsoft JhengHei" panose="020B0604030504040204" pitchFamily="34" charset="-120"/>
                <a:ea typeface="Microsoft JhengHei" panose="020B0604030504040204" pitchFamily="34" charset="-120"/>
                <a:cs typeface="Segoe UI" pitchFamily="34" charset="0"/>
              </a:rPr>
              <a:t>★衍生相關行業</a:t>
            </a:r>
            <a:endParaRPr kumimoji="1" lang="en-US" altLang="zh-TW" sz="1600" b="0" i="0" u="none" strike="noStrike" kern="1200" cap="none" spc="50" normalizeH="0" baseline="0" noProof="0" dirty="0">
              <a:ln w="11430"/>
              <a:solidFill>
                <a:srgbClr val="FF0000"/>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28" name="標題 1"/>
          <p:cNvSpPr txBox="1">
            <a:spLocks/>
          </p:cNvSpPr>
          <p:nvPr/>
        </p:nvSpPr>
        <p:spPr>
          <a:xfrm>
            <a:off x="8832304" y="3124132"/>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食品、日常用品</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29" name="標題 1"/>
          <p:cNvSpPr txBox="1">
            <a:spLocks/>
          </p:cNvSpPr>
          <p:nvPr/>
        </p:nvSpPr>
        <p:spPr>
          <a:xfrm>
            <a:off x="8832304" y="3562035"/>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餐飲相關</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30" name="標題 1"/>
          <p:cNvSpPr txBox="1">
            <a:spLocks/>
          </p:cNvSpPr>
          <p:nvPr/>
        </p:nvSpPr>
        <p:spPr>
          <a:xfrm>
            <a:off x="8832304" y="3999938"/>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電訊、通訊</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31" name="標題 1"/>
          <p:cNvSpPr txBox="1">
            <a:spLocks/>
          </p:cNvSpPr>
          <p:nvPr/>
        </p:nvSpPr>
        <p:spPr>
          <a:xfrm>
            <a:off x="8819241" y="4437841"/>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文教、影印</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32" name="標題 1"/>
          <p:cNvSpPr txBox="1">
            <a:spLocks/>
          </p:cNvSpPr>
          <p:nvPr/>
        </p:nvSpPr>
        <p:spPr>
          <a:xfrm>
            <a:off x="8845367" y="4875744"/>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購票、快捷</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34" name="標題 1"/>
          <p:cNvSpPr txBox="1">
            <a:spLocks/>
          </p:cNvSpPr>
          <p:nvPr/>
        </p:nvSpPr>
        <p:spPr>
          <a:xfrm>
            <a:off x="8835185" y="5313649"/>
            <a:ext cx="1656184" cy="50329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1" lang="zh-TW" altLang="en-US" sz="1600" b="1"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網路購物取貨</a:t>
            </a:r>
            <a:r>
              <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a:t>
            </a:r>
          </a:p>
        </p:txBody>
      </p:sp>
      <p:sp>
        <p:nvSpPr>
          <p:cNvPr id="3" name="投影片編號版面配置區 2">
            <a:extLst>
              <a:ext uri="{FF2B5EF4-FFF2-40B4-BE49-F238E27FC236}">
                <a16:creationId xmlns:a16="http://schemas.microsoft.com/office/drawing/2014/main" id="{CD1A94BC-0B65-105A-5521-A79666DCA92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27373557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P spid="25" grpId="0" animBg="1"/>
      <p:bldP spid="28" grpId="0" animBg="1"/>
      <p:bldP spid="29" grpId="0" animBg="1"/>
      <p:bldP spid="30" grpId="0" animBg="1"/>
      <p:bldP spid="31" grpId="0" animBg="1"/>
      <p:bldP spid="32" grpId="0" animBg="1"/>
      <p:bldP spid="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p:cNvPicPr>
          <p:nvPr/>
        </p:nvPicPr>
        <p:blipFill>
          <a:blip r:embed="rId3" cstate="screen">
            <a:clrChange>
              <a:clrFrom>
                <a:srgbClr val="FFFFFF"/>
              </a:clrFrom>
              <a:clrTo>
                <a:srgbClr val="FFFFFF">
                  <a:alpha val="0"/>
                </a:srgbClr>
              </a:clrTo>
            </a:clrChange>
          </a:blip>
          <a:srcRect/>
          <a:stretch>
            <a:fillRect/>
          </a:stretch>
        </p:blipFill>
        <p:spPr bwMode="auto">
          <a:xfrm>
            <a:off x="1524000" y="1040288"/>
            <a:ext cx="2267744" cy="1393097"/>
          </a:xfrm>
          <a:prstGeom prst="rect">
            <a:avLst/>
          </a:prstGeom>
          <a:noFill/>
          <a:ln w="9525">
            <a:noFill/>
            <a:miter lim="800000"/>
            <a:headEnd/>
            <a:tailEnd/>
          </a:ln>
        </p:spPr>
      </p:pic>
      <p:pic>
        <p:nvPicPr>
          <p:cNvPr id="33796" name="Picture 4"/>
          <p:cNvPicPr>
            <a:picLocks noChangeAspect="1"/>
          </p:cNvPicPr>
          <p:nvPr/>
        </p:nvPicPr>
        <p:blipFill>
          <a:blip r:embed="rId4" cstate="screen"/>
          <a:srcRect/>
          <a:stretch>
            <a:fillRect/>
          </a:stretch>
        </p:blipFill>
        <p:spPr bwMode="auto">
          <a:xfrm>
            <a:off x="3150240" y="1844049"/>
            <a:ext cx="1943100" cy="1452563"/>
          </a:xfrm>
          <a:prstGeom prst="rect">
            <a:avLst/>
          </a:prstGeom>
          <a:noFill/>
          <a:ln w="9525">
            <a:noFill/>
            <a:miter lim="800000"/>
            <a:headEnd/>
            <a:tailEnd/>
          </a:ln>
        </p:spPr>
      </p:pic>
      <p:pic>
        <p:nvPicPr>
          <p:cNvPr id="33797" name="Picture 6"/>
          <p:cNvPicPr>
            <a:picLocks noChangeAspect="1"/>
          </p:cNvPicPr>
          <p:nvPr/>
        </p:nvPicPr>
        <p:blipFill>
          <a:blip r:embed="rId5" cstate="screen"/>
          <a:srcRect/>
          <a:stretch>
            <a:fillRect/>
          </a:stretch>
        </p:blipFill>
        <p:spPr bwMode="auto">
          <a:xfrm>
            <a:off x="3137742" y="3473093"/>
            <a:ext cx="1943100" cy="1295400"/>
          </a:xfrm>
          <a:prstGeom prst="rect">
            <a:avLst/>
          </a:prstGeom>
          <a:noFill/>
          <a:ln w="9525">
            <a:noFill/>
            <a:miter lim="800000"/>
            <a:headEnd/>
            <a:tailEnd/>
          </a:ln>
        </p:spPr>
      </p:pic>
      <p:pic>
        <p:nvPicPr>
          <p:cNvPr id="33798" name="Picture 8"/>
          <p:cNvPicPr>
            <a:picLocks noChangeAspect="1"/>
          </p:cNvPicPr>
          <p:nvPr/>
        </p:nvPicPr>
        <p:blipFill>
          <a:blip r:embed="rId6" cstate="screen"/>
          <a:srcRect/>
          <a:stretch>
            <a:fillRect/>
          </a:stretch>
        </p:blipFill>
        <p:spPr bwMode="auto">
          <a:xfrm>
            <a:off x="3083767" y="5001856"/>
            <a:ext cx="2051050" cy="1539875"/>
          </a:xfrm>
          <a:prstGeom prst="rect">
            <a:avLst/>
          </a:prstGeom>
          <a:noFill/>
          <a:ln w="9525">
            <a:noFill/>
            <a:miter lim="800000"/>
            <a:headEnd/>
            <a:tailEnd/>
          </a:ln>
        </p:spPr>
      </p:pic>
      <p:cxnSp>
        <p:nvCxnSpPr>
          <p:cNvPr id="9" name="Elbow Connector 10"/>
          <p:cNvCxnSpPr>
            <a:stCxn id="33795" idx="2"/>
            <a:endCxn id="33796" idx="1"/>
          </p:cNvCxnSpPr>
          <p:nvPr/>
        </p:nvCxnSpPr>
        <p:spPr>
          <a:xfrm rot="16200000" flipH="1">
            <a:off x="2835583" y="2255673"/>
            <a:ext cx="136946" cy="4923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12"/>
          <p:cNvCxnSpPr>
            <a:stCxn id="33795" idx="2"/>
            <a:endCxn id="33797" idx="1"/>
          </p:cNvCxnSpPr>
          <p:nvPr/>
        </p:nvCxnSpPr>
        <p:spPr>
          <a:xfrm rot="16200000" flipH="1">
            <a:off x="2054104" y="3037153"/>
            <a:ext cx="1687409" cy="47987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4"/>
          <p:cNvCxnSpPr>
            <a:stCxn id="33795" idx="2"/>
            <a:endCxn id="33798" idx="1"/>
          </p:cNvCxnSpPr>
          <p:nvPr/>
        </p:nvCxnSpPr>
        <p:spPr>
          <a:xfrm rot="16200000" flipH="1">
            <a:off x="1201616" y="3889641"/>
            <a:ext cx="3338409" cy="42589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 name="標題 1"/>
          <p:cNvSpPr>
            <a:spLocks noGrp="1"/>
          </p:cNvSpPr>
          <p:nvPr>
            <p:ph type="title"/>
          </p:nvPr>
        </p:nvSpPr>
        <p:spPr>
          <a:xfrm>
            <a:off x="1981200" y="274639"/>
            <a:ext cx="8291264" cy="877713"/>
          </a:xfrm>
        </p:spPr>
        <p:txBody>
          <a:bodyPr>
            <a:normAutofit fontScale="90000"/>
          </a:bodyPr>
          <a:lstStyle/>
          <a:p>
            <a:r>
              <a:rPr lang="zh-TW" altLang="en-US" b="1" dirty="0">
                <a:effectLst/>
                <a:latin typeface="Microsoft YaHei UI" panose="020B0503020204020204" pitchFamily="34" charset="-122"/>
                <a:ea typeface="Microsoft YaHei UI" panose="020B0503020204020204" pitchFamily="34" charset="-122"/>
              </a:rPr>
              <a:t>專業群科分析－</a:t>
            </a:r>
            <a:r>
              <a:rPr lang="zh-TW" altLang="en-US" b="1" dirty="0">
                <a:solidFill>
                  <a:schemeClr val="accent2"/>
                </a:solidFill>
                <a:effectLst/>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2"/>
                </a:solidFill>
                <a:effectLst/>
                <a:latin typeface="Microsoft JhengHei" panose="020B0604030504040204" pitchFamily="34" charset="-120"/>
                <a:ea typeface="Microsoft JhengHei" panose="020B0604030504040204" pitchFamily="34" charset="-120"/>
              </a:rPr>
              <a:t>2/3</a:t>
            </a:r>
            <a:endParaRPr lang="zh-TW" altLang="en-US" sz="4000" b="1" dirty="0">
              <a:solidFill>
                <a:schemeClr val="accent2"/>
              </a:solidFill>
              <a:effectLst/>
              <a:latin typeface="Microsoft JhengHei" panose="020B0604030504040204" pitchFamily="34" charset="-120"/>
              <a:ea typeface="Microsoft JhengHei" panose="020B0604030504040204" pitchFamily="34" charset="-120"/>
            </a:endParaRPr>
          </a:p>
        </p:txBody>
      </p:sp>
      <p:pic>
        <p:nvPicPr>
          <p:cNvPr id="41" name="Picture 2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916465" y="1374397"/>
            <a:ext cx="2376265" cy="1584176"/>
          </a:xfrm>
          <a:prstGeom prst="rect">
            <a:avLst/>
          </a:prstGeom>
        </p:spPr>
      </p:pic>
      <p:pic>
        <p:nvPicPr>
          <p:cNvPr id="4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466" y="3102590"/>
            <a:ext cx="2424663" cy="1607657"/>
          </a:xfrm>
          <a:prstGeom prst="rect">
            <a:avLst/>
          </a:prstGeom>
        </p:spPr>
      </p:pic>
      <p:pic>
        <p:nvPicPr>
          <p:cNvPr id="43" name="Picture 3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940664" y="4884656"/>
            <a:ext cx="2376264" cy="1774277"/>
          </a:xfrm>
          <a:prstGeom prst="rect">
            <a:avLst/>
          </a:prstGeom>
        </p:spPr>
      </p:pic>
      <p:sp>
        <p:nvSpPr>
          <p:cNvPr id="38" name="Rectangle 35"/>
          <p:cNvSpPr/>
          <p:nvPr/>
        </p:nvSpPr>
        <p:spPr>
          <a:xfrm>
            <a:off x="8952810" y="2223105"/>
            <a:ext cx="1518609" cy="760959"/>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會計事務科 </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25" name="Rectangle 35"/>
          <p:cNvSpPr/>
          <p:nvPr/>
        </p:nvSpPr>
        <p:spPr>
          <a:xfrm>
            <a:off x="8952809" y="3934506"/>
            <a:ext cx="1488012" cy="760959"/>
          </a:xfrm>
          <a:prstGeom prst="rect">
            <a:avLst/>
          </a:prstGeom>
          <a:solidFill>
            <a:schemeClr val="accent3"/>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流通管理科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商業經營科 </a:t>
            </a:r>
            <a:endParaRPr kumimoji="1" 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39" name="Rectangle 35"/>
          <p:cNvSpPr/>
          <p:nvPr/>
        </p:nvSpPr>
        <p:spPr>
          <a:xfrm>
            <a:off x="9002812" y="5476354"/>
            <a:ext cx="1468606" cy="76095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電子商務科 </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資料處理科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cxnSp>
        <p:nvCxnSpPr>
          <p:cNvPr id="44" name="Elbow Connector 12"/>
          <p:cNvCxnSpPr>
            <a:stCxn id="33796" idx="3"/>
            <a:endCxn id="41" idx="1"/>
          </p:cNvCxnSpPr>
          <p:nvPr/>
        </p:nvCxnSpPr>
        <p:spPr>
          <a:xfrm flipV="1">
            <a:off x="5093340" y="2166486"/>
            <a:ext cx="1823124" cy="40384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5"/>
          <p:cNvSpPr/>
          <p:nvPr/>
        </p:nvSpPr>
        <p:spPr>
          <a:xfrm>
            <a:off x="5277878" y="2648851"/>
            <a:ext cx="1415772"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a:t>
            </a:r>
            <a: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門市服務</a:t>
            </a:r>
          </a:p>
        </p:txBody>
      </p:sp>
      <p:sp>
        <p:nvSpPr>
          <p:cNvPr id="13" name="Rectangle 16"/>
          <p:cNvSpPr/>
          <p:nvPr/>
        </p:nvSpPr>
        <p:spPr>
          <a:xfrm>
            <a:off x="5266181" y="4196860"/>
            <a:ext cx="1415773" cy="461665"/>
          </a:xfrm>
          <a:prstGeom prst="rect">
            <a:avLst/>
          </a:prstGeom>
          <a:solidFill>
            <a:schemeClr val="accent3"/>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物流管理</a:t>
            </a:r>
          </a:p>
        </p:txBody>
      </p:sp>
      <p:sp>
        <p:nvSpPr>
          <p:cNvPr id="14" name="Rectangle 17"/>
          <p:cNvSpPr/>
          <p:nvPr/>
        </p:nvSpPr>
        <p:spPr>
          <a:xfrm>
            <a:off x="5300785" y="5890152"/>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a:t>
            </a:r>
          </a:p>
        </p:txBody>
      </p:sp>
      <p:cxnSp>
        <p:nvCxnSpPr>
          <p:cNvPr id="54" name="Elbow Connector 12"/>
          <p:cNvCxnSpPr>
            <a:stCxn id="33797" idx="3"/>
            <a:endCxn id="42" idx="1"/>
          </p:cNvCxnSpPr>
          <p:nvPr/>
        </p:nvCxnSpPr>
        <p:spPr>
          <a:xfrm flipV="1">
            <a:off x="5080843" y="3906419"/>
            <a:ext cx="1835623" cy="21437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12"/>
          <p:cNvCxnSpPr>
            <a:stCxn id="33798" idx="3"/>
            <a:endCxn id="43" idx="1"/>
          </p:cNvCxnSpPr>
          <p:nvPr/>
        </p:nvCxnSpPr>
        <p:spPr>
          <a:xfrm>
            <a:off x="5134818" y="5771794"/>
            <a:ext cx="1805847"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2611474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500"/>
                                        <p:tgtEl>
                                          <p:spTgt spid="38"/>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right)">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5" grpId="0" animBg="1"/>
      <p:bldP spid="39" grpId="0" animBg="1"/>
      <p:bldP spid="12"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1981200" y="274639"/>
            <a:ext cx="8229600" cy="922337"/>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accent2"/>
                </a:solidFill>
                <a:effectLst/>
                <a:latin typeface="Microsoft JhengHei" panose="020B0604030504040204" pitchFamily="34" charset="-120"/>
                <a:ea typeface="Microsoft JhengHei" panose="020B0604030504040204" pitchFamily="34" charset="-120"/>
              </a:rPr>
              <a:t>以便利超商為例 </a:t>
            </a:r>
            <a:r>
              <a:rPr lang="en-US" altLang="zh-TW" sz="3200" b="1" dirty="0">
                <a:solidFill>
                  <a:schemeClr val="accent2"/>
                </a:solidFill>
                <a:effectLst/>
                <a:latin typeface="Microsoft JhengHei" panose="020B0604030504040204" pitchFamily="34" charset="-120"/>
                <a:ea typeface="Microsoft JhengHei" panose="020B0604030504040204" pitchFamily="34" charset="-120"/>
              </a:rPr>
              <a:t>3/3</a:t>
            </a:r>
            <a:endParaRPr lang="zh-TW" altLang="en-US" sz="3600" b="1" dirty="0">
              <a:solidFill>
                <a:schemeClr val="accent2"/>
              </a:solidFill>
              <a:effectLst/>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2207568" y="1500189"/>
          <a:ext cx="7920880" cy="3836089"/>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終端產品</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製造</a:t>
                      </a:r>
                      <a:r>
                        <a:rPr lang="en-US" sz="2000" kern="0" dirty="0">
                          <a:effectLst/>
                          <a:latin typeface="微軟正黑體" panose="020B0604030504040204" pitchFamily="34" charset="-120"/>
                          <a:ea typeface="微軟正黑體" panose="020B0604030504040204" pitchFamily="34" charset="-120"/>
                        </a:rPr>
                        <a:t>/</a:t>
                      </a:r>
                      <a:r>
                        <a:rPr lang="zh-TW" sz="2000" kern="0" dirty="0">
                          <a:effectLst/>
                          <a:latin typeface="微軟正黑體" panose="020B0604030504040204" pitchFamily="34" charset="-120"/>
                          <a:ea typeface="微軟正黑體" panose="020B0604030504040204" pitchFamily="34" charset="-120"/>
                        </a:rPr>
                        <a:t>服務</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職業分類</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a:t>
                      </a:r>
                      <a:r>
                        <a:rPr lang="zh-TW" altLang="en-US" sz="2000" kern="0" dirty="0">
                          <a:effectLst/>
                          <a:latin typeface="微軟正黑體" panose="020B0604030504040204" pitchFamily="34" charset="-120"/>
                          <a:ea typeface="微軟正黑體" panose="020B0604030504040204" pitchFamily="34" charset="-120"/>
                        </a:rPr>
                        <a:t>專業</a:t>
                      </a:r>
                      <a:r>
                        <a:rPr lang="zh-TW" sz="2000" kern="0" dirty="0">
                          <a:effectLst/>
                          <a:latin typeface="微軟正黑體" panose="020B0604030504040204" pitchFamily="34" charset="-120"/>
                          <a:ea typeface="微軟正黑體" panose="020B0604030504040204" pitchFamily="34" charset="-120"/>
                        </a:rPr>
                        <a:t>群科</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微軟正黑體" panose="020B0604030504040204" pitchFamily="34" charset="-120"/>
                          <a:ea typeface="微軟正黑體" panose="020B0604030504040204" pitchFamily="34" charset="-120"/>
                          <a:cs typeface="+mn-cs"/>
                        </a:rPr>
                        <a:t>科技校院</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便利商店</a:t>
                      </a:r>
                      <a:endParaRPr lang="en-US" altLang="zh-TW" sz="2000" kern="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rPr>
                        <a:t>商業</a:t>
                      </a:r>
                      <a:r>
                        <a:rPr lang="zh-TW" sz="2000" kern="0" dirty="0">
                          <a:solidFill>
                            <a:schemeClr val="bg1"/>
                          </a:solidFill>
                          <a:effectLst/>
                          <a:latin typeface="微軟正黑體" panose="020B0604030504040204" pitchFamily="34" charset="-120"/>
                          <a:ea typeface="微軟正黑體" panose="020B0604030504040204" pitchFamily="34" charset="-120"/>
                        </a:rPr>
                        <a:t>經營</a:t>
                      </a:r>
                      <a:r>
                        <a:rPr lang="en-US" altLang="zh-TW" sz="2000" kern="0" dirty="0">
                          <a:solidFill>
                            <a:schemeClr val="bg1"/>
                          </a:solidFill>
                          <a:effectLst/>
                          <a:latin typeface="微軟正黑體" panose="020B0604030504040204" pitchFamily="34" charset="-120"/>
                          <a:ea typeface="微軟正黑體" panose="020B0604030504040204" pitchFamily="34" charset="-120"/>
                        </a:rPr>
                        <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rPr>
                        <a:t>門市服務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hMerge="1">
                  <a:txBody>
                    <a:bodyPr/>
                    <a:lstStyle/>
                    <a:p>
                      <a:endParaRPr lang="zh-TW" altLang="en-US"/>
                    </a:p>
                  </a:txBody>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r>
                        <a:rPr lang="en-US" sz="2000" kern="0" dirty="0">
                          <a:solidFill>
                            <a:schemeClr val="bg1"/>
                          </a:solidFill>
                          <a:effectLst/>
                          <a:latin typeface="微軟正黑體" panose="020B0604030504040204" pitchFamily="34" charset="-120"/>
                          <a:ea typeface="微軟正黑體" panose="020B0604030504040204" pitchFamily="34" charset="-120"/>
                        </a:rPr>
                        <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會計事務科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r>
                        <a:rPr lang="en-US" altLang="zh-TW" sz="2000" kern="0" dirty="0">
                          <a:solidFill>
                            <a:schemeClr val="bg1"/>
                          </a:solidFill>
                          <a:effectLst/>
                          <a:latin typeface="微軟正黑體" panose="020B0604030504040204" pitchFamily="34" charset="-120"/>
                          <a:ea typeface="微軟正黑體" panose="020B0604030504040204" pitchFamily="34" charset="-120"/>
                        </a:rPr>
                        <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流通管理</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3"/>
                    </a:solidFill>
                  </a:tcPr>
                </a:tc>
                <a:tc hMerge="1">
                  <a:txBody>
                    <a:bodyPr/>
                    <a:lstStyle/>
                    <a:p>
                      <a:endParaRPr lang="zh-TW" altLang="en-US"/>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流通管理科</a:t>
                      </a:r>
                      <a:endParaRPr lang="en-US" altLang="zh-TW" sz="2000" kern="0" dirty="0">
                        <a:solidFill>
                          <a:schemeClr val="bg1"/>
                        </a:solidFill>
                        <a:effectLst/>
                        <a:latin typeface="微軟正黑體" panose="020B0604030504040204" pitchFamily="34" charset="-120"/>
                        <a:ea typeface="微軟正黑體" panose="020B0604030504040204" pitchFamily="34" charset="-12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r>
                        <a:rPr lang="en-US" sz="2000" kern="0" dirty="0">
                          <a:solidFill>
                            <a:schemeClr val="bg1"/>
                          </a:solidFill>
                          <a:effectLst/>
                          <a:latin typeface="微軟正黑體" panose="020B0604030504040204" pitchFamily="34" charset="-120"/>
                          <a:ea typeface="微軟正黑體" panose="020B0604030504040204" pitchFamily="34" charset="-120"/>
                        </a:rPr>
                        <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國際貿易科</a:t>
                      </a:r>
                      <a:endParaRPr lang="en-US" altLang="zh-TW"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航運管理科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3"/>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流通管理系</a:t>
                      </a:r>
                      <a:endParaRPr lang="zh-TW" alt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3"/>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電子商務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6"/>
                    </a:solidFill>
                  </a:tcPr>
                </a:tc>
                <a:tc hMerge="1">
                  <a:txBody>
                    <a:bodyPr/>
                    <a:lstStyle/>
                    <a:p>
                      <a:endParaRPr lang="zh-TW" altLang="en-US"/>
                    </a:p>
                  </a:txBody>
                  <a:tcPr/>
                </a:tc>
                <a:tc>
                  <a:txBody>
                    <a:bodyPr/>
                    <a:lstStyle/>
                    <a:p>
                      <a:pPr algn="ctr">
                        <a:lnSpc>
                          <a:spcPct val="120000"/>
                        </a:lnSpc>
                        <a:spcBef>
                          <a:spcPts val="0"/>
                        </a:spcBef>
                        <a:spcAft>
                          <a:spcPts val="0"/>
                        </a:spcAft>
                      </a:pPr>
                      <a:r>
                        <a:rPr lang="zh-TW" altLang="zh-TW" sz="2000" kern="0" dirty="0">
                          <a:solidFill>
                            <a:schemeClr val="bg1"/>
                          </a:solidFill>
                          <a:effectLst/>
                          <a:latin typeface="微軟正黑體" panose="020B0604030504040204" pitchFamily="34" charset="-120"/>
                          <a:ea typeface="微軟正黑體" panose="020B0604030504040204" pitchFamily="34" charset="-120"/>
                        </a:rPr>
                        <a:t>電子商務科</a:t>
                      </a:r>
                      <a:r>
                        <a:rPr lang="zh-TW" sz="2000" kern="0" dirty="0">
                          <a:solidFill>
                            <a:schemeClr val="bg1"/>
                          </a:solidFill>
                          <a:effectLst/>
                          <a:latin typeface="微軟正黑體" panose="020B0604030504040204" pitchFamily="34" charset="-120"/>
                          <a:ea typeface="微軟正黑體" panose="020B0604030504040204" pitchFamily="34" charset="-120"/>
                        </a:rPr>
                        <a:t>資料處理科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6"/>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資訊管理系</a:t>
                      </a:r>
                      <a:r>
                        <a:rPr lang="en-US" sz="2000" kern="0" dirty="0">
                          <a:solidFill>
                            <a:schemeClr val="bg1"/>
                          </a:solidFill>
                          <a:effectLst/>
                          <a:latin typeface="微軟正黑體" panose="020B0604030504040204" pitchFamily="34" charset="-120"/>
                          <a:ea typeface="微軟正黑體" panose="020B0604030504040204" pitchFamily="34" charset="-120"/>
                        </a:rPr>
                        <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企業管理系 </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6"/>
                    </a:solidFill>
                  </a:tcPr>
                </a:tc>
                <a:extLst>
                  <a:ext uri="{0D108BD9-81ED-4DB2-BD59-A6C34878D82A}">
                    <a16:rowId xmlns:a16="http://schemas.microsoft.com/office/drawing/2014/main" val="10003"/>
                  </a:ext>
                </a:extLst>
              </a:tr>
            </a:tbl>
          </a:graphicData>
        </a:graphic>
      </p:graphicFrame>
      <p:pic>
        <p:nvPicPr>
          <p:cNvPr id="12318" name="圖片 3"/>
          <p:cNvPicPr>
            <a:picLocks noChangeAspect="1"/>
          </p:cNvPicPr>
          <p:nvPr/>
        </p:nvPicPr>
        <p:blipFill>
          <a:blip r:embed="rId3">
            <a:extLst>
              <a:ext uri="{28A0092B-C50C-407E-A947-70E740481C1C}">
                <a14:useLocalDpi xmlns:a14="http://schemas.microsoft.com/office/drawing/2010/main" val="0"/>
              </a:ext>
            </a:extLst>
          </a:blip>
          <a:srcRect l="9367"/>
          <a:stretch>
            <a:fillRect/>
          </a:stretch>
        </p:blipFill>
        <p:spPr bwMode="auto">
          <a:xfrm>
            <a:off x="2279577" y="3356993"/>
            <a:ext cx="1939181" cy="142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293385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F93777-0789-F7A0-35B4-E8E95BE9391F}"/>
              </a:ext>
            </a:extLst>
          </p:cNvPr>
          <p:cNvSpPr>
            <a:spLocks noGrp="1"/>
          </p:cNvSpPr>
          <p:nvPr>
            <p:ph type="title"/>
          </p:nvPr>
        </p:nvSpPr>
        <p:spPr>
          <a:xfrm>
            <a:off x="2927648" y="476672"/>
            <a:ext cx="6336704" cy="658832"/>
          </a:xfrm>
          <a:prstGeom prst="snip2SameRect">
            <a:avLst>
              <a:gd name="adj1" fmla="val 24581"/>
              <a:gd name="adj2" fmla="val 0"/>
            </a:avLst>
          </a:prstGeom>
          <a:solidFill>
            <a:srgbClr val="708B39"/>
          </a:solidFill>
          <a:ln>
            <a:solidFill>
              <a:schemeClr val="accent1"/>
            </a:solidFill>
          </a:ln>
          <a:scene3d>
            <a:camera prst="orthographicFront"/>
            <a:lightRig rig="threePt" dir="t"/>
          </a:scene3d>
          <a:sp3d>
            <a:bevelT/>
          </a:sp3d>
        </p:spPr>
        <p:txBody>
          <a:bodyPr/>
          <a:lstStyle/>
          <a:p>
            <a:r>
              <a:rPr lang="zh-TW" altLang="en-US" sz="3600" b="1" dirty="0">
                <a:solidFill>
                  <a:schemeClr val="bg1"/>
                </a:solidFill>
                <a:latin typeface="Microsoft JhengHei" panose="020B0604030504040204" pitchFamily="34" charset="-120"/>
                <a:ea typeface="Microsoft JhengHei" panose="020B0604030504040204" pitchFamily="34" charset="-120"/>
              </a:rPr>
              <a:t>超商、賣場的貨架有哪些商品</a:t>
            </a:r>
          </a:p>
        </p:txBody>
      </p:sp>
      <p:pic>
        <p:nvPicPr>
          <p:cNvPr id="1026" name="Picture 2" descr="國人平均２天逛１次！台灣「便利商店」密度全球第２，第１名竟然不是日本">
            <a:extLst>
              <a:ext uri="{FF2B5EF4-FFF2-40B4-BE49-F238E27FC236}">
                <a16:creationId xmlns:a16="http://schemas.microsoft.com/office/drawing/2014/main" id="{B13579D5-019C-C3F4-64F7-35CB9BE82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27" r="4601"/>
          <a:stretch/>
        </p:blipFill>
        <p:spPr bwMode="auto">
          <a:xfrm>
            <a:off x="2572554" y="1607096"/>
            <a:ext cx="3195972" cy="42128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生鮮蔬果殘留農藥抽查臺北市不合格率近一成五- 健康醫療網- 健康養生新聞資訊網路媒體">
            <a:extLst>
              <a:ext uri="{FF2B5EF4-FFF2-40B4-BE49-F238E27FC236}">
                <a16:creationId xmlns:a16="http://schemas.microsoft.com/office/drawing/2014/main" id="{D0A6539A-7530-FC14-3971-2CCD9A833E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4" r="431" b="30710"/>
          <a:stretch/>
        </p:blipFill>
        <p:spPr bwMode="auto">
          <a:xfrm>
            <a:off x="5907152" y="1617478"/>
            <a:ext cx="4216072" cy="21722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ack-tuna-2">
            <a:extLst>
              <a:ext uri="{FF2B5EF4-FFF2-40B4-BE49-F238E27FC236}">
                <a16:creationId xmlns:a16="http://schemas.microsoft.com/office/drawing/2014/main" id="{9B7BA46D-52CC-8E4F-0161-62361AFF8E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35" t="32150" r="21251" b="26901"/>
          <a:stretch/>
        </p:blipFill>
        <p:spPr bwMode="auto">
          <a:xfrm>
            <a:off x="5951984" y="3894558"/>
            <a:ext cx="4171240" cy="1914510"/>
          </a:xfrm>
          <a:prstGeom prst="rect">
            <a:avLst/>
          </a:prstGeom>
          <a:noFill/>
          <a:extLst>
            <a:ext uri="{909E8E84-426E-40DD-AFC4-6F175D3DCCD1}">
              <a14:hiddenFill xmlns:a14="http://schemas.microsoft.com/office/drawing/2010/main">
                <a:solidFill>
                  <a:srgbClr val="FFFFFF"/>
                </a:solidFill>
              </a14:hiddenFill>
            </a:ext>
          </a:extLst>
        </p:spPr>
      </p:pic>
      <p:sp>
        <p:nvSpPr>
          <p:cNvPr id="3" name="圓角矩形圖說文字 9">
            <a:extLst>
              <a:ext uri="{FF2B5EF4-FFF2-40B4-BE49-F238E27FC236}">
                <a16:creationId xmlns:a16="http://schemas.microsoft.com/office/drawing/2014/main" id="{B562DDDB-EAD6-0F3D-016A-749AA29CDB9D}"/>
              </a:ext>
            </a:extLst>
          </p:cNvPr>
          <p:cNvSpPr/>
          <p:nvPr/>
        </p:nvSpPr>
        <p:spPr>
          <a:xfrm>
            <a:off x="10306682" y="5302810"/>
            <a:ext cx="1224136" cy="490026"/>
          </a:xfrm>
          <a:prstGeom prst="wedgeRoundRectCallout">
            <a:avLst>
              <a:gd name="adj1" fmla="val -50992"/>
              <a:gd name="adj2" fmla="val -91495"/>
              <a:gd name="adj3" fmla="val 16667"/>
            </a:avLst>
          </a:prstGeom>
          <a:solidFill>
            <a:schemeClr val="accent5"/>
          </a:solidFill>
          <a:ln/>
        </p:spPr>
        <p:style>
          <a:lnRef idx="0">
            <a:schemeClr val="accent6"/>
          </a:lnRef>
          <a:fillRef idx="3">
            <a:schemeClr val="accent6"/>
          </a:fillRef>
          <a:effectRef idx="3">
            <a:schemeClr val="accent6"/>
          </a:effectRef>
          <a:fontRef idx="minor">
            <a:schemeClr val="lt1"/>
          </a:fontRef>
        </p:style>
        <p:txBody>
          <a:bodyPr lIns="72000" tIns="0" rIns="72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水產群</a:t>
            </a:r>
            <a:endPar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4" name="圓角矩形圖說文字 10">
            <a:extLst>
              <a:ext uri="{FF2B5EF4-FFF2-40B4-BE49-F238E27FC236}">
                <a16:creationId xmlns:a16="http://schemas.microsoft.com/office/drawing/2014/main" id="{07E041E0-B507-BE3C-AE97-D5F15CEF481A}"/>
              </a:ext>
            </a:extLst>
          </p:cNvPr>
          <p:cNvSpPr/>
          <p:nvPr/>
        </p:nvSpPr>
        <p:spPr>
          <a:xfrm>
            <a:off x="10258192" y="1622914"/>
            <a:ext cx="1303186" cy="476942"/>
          </a:xfrm>
          <a:prstGeom prst="wedgeRoundRectCallout">
            <a:avLst>
              <a:gd name="adj1" fmla="val -47098"/>
              <a:gd name="adj2" fmla="val 100300"/>
              <a:gd name="adj3" fmla="val 16667"/>
            </a:avLst>
          </a:prstGeom>
          <a:solidFill>
            <a:schemeClr val="accent3">
              <a:lumMod val="75000"/>
            </a:schemeClr>
          </a:solidFill>
          <a:ln/>
        </p:spPr>
        <p:style>
          <a:lnRef idx="0">
            <a:schemeClr val="accent1"/>
          </a:lnRef>
          <a:fillRef idx="3">
            <a:schemeClr val="accent1"/>
          </a:fillRef>
          <a:effectRef idx="3">
            <a:schemeClr val="accent1"/>
          </a:effectRef>
          <a:fontRef idx="minor">
            <a:schemeClr val="lt1"/>
          </a:fontRef>
        </p:style>
        <p:txBody>
          <a:bodyPr lIns="36000" tIns="36000" rIns="36000" bIns="36000"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1"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農業群</a:t>
            </a:r>
          </a:p>
        </p:txBody>
      </p:sp>
      <p:sp>
        <p:nvSpPr>
          <p:cNvPr id="5" name="圓角矩形圖說文字 5">
            <a:extLst>
              <a:ext uri="{FF2B5EF4-FFF2-40B4-BE49-F238E27FC236}">
                <a16:creationId xmlns:a16="http://schemas.microsoft.com/office/drawing/2014/main" id="{36169E02-752E-55E1-E01C-3C746E7AE42A}"/>
              </a:ext>
            </a:extLst>
          </p:cNvPr>
          <p:cNvSpPr/>
          <p:nvPr/>
        </p:nvSpPr>
        <p:spPr>
          <a:xfrm>
            <a:off x="1082915" y="1607096"/>
            <a:ext cx="1368152" cy="479241"/>
          </a:xfrm>
          <a:prstGeom prst="wedgeRoundRectCallout">
            <a:avLst>
              <a:gd name="adj1" fmla="val 56913"/>
              <a:gd name="adj2" fmla="val 112441"/>
              <a:gd name="adj3" fmla="val 16667"/>
            </a:avLst>
          </a:prstGeom>
          <a:solidFill>
            <a:srgbClr val="7EBF3D"/>
          </a:solidFill>
          <a:ln/>
        </p:spPr>
        <p:style>
          <a:lnRef idx="0">
            <a:schemeClr val="accent3"/>
          </a:lnRef>
          <a:fillRef idx="3">
            <a:schemeClr val="accent3"/>
          </a:fillRef>
          <a:effectRef idx="3">
            <a:schemeClr val="accent3"/>
          </a:effectRef>
          <a:fontRef idx="minor">
            <a:schemeClr val="lt1"/>
          </a:fontRef>
        </p:style>
        <p:txBody>
          <a:bodyPr lIns="72000" tIns="36000" rIns="72000" bIns="36000"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1"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食品群</a:t>
            </a:r>
          </a:p>
        </p:txBody>
      </p:sp>
      <p:sp>
        <p:nvSpPr>
          <p:cNvPr id="6" name="投影片編號版面配置區 5">
            <a:extLst>
              <a:ext uri="{FF2B5EF4-FFF2-40B4-BE49-F238E27FC236}">
                <a16:creationId xmlns:a16="http://schemas.microsoft.com/office/drawing/2014/main" id="{65A1D3F0-8C8F-EFFF-0970-09A6FB7A1C7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21849682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3467708" y="260648"/>
            <a:ext cx="5256584" cy="1130544"/>
            <a:chOff x="1691680" y="1861457"/>
            <a:chExt cx="6375893" cy="1371276"/>
          </a:xfrm>
        </p:grpSpPr>
        <p:pic>
          <p:nvPicPr>
            <p:cNvPr id="51202" name="Picture 2" descr="民以食為天- 萌典"/>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127" b="49591"/>
            <a:stretch/>
          </p:blipFill>
          <p:spPr bwMode="auto">
            <a:xfrm>
              <a:off x="1691680" y="1861457"/>
              <a:ext cx="5142484" cy="13515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民以食為天- 萌典"/>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0" t="49974" r="71995" b="24117"/>
            <a:stretch/>
          </p:blipFill>
          <p:spPr bwMode="auto">
            <a:xfrm>
              <a:off x="6699421" y="1900322"/>
              <a:ext cx="1368152" cy="1332411"/>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超商御飯糰「最強口味」是它！眾買過全認了：絕對不會雷| 新奇| NOWnews今日新聞">
            <a:extLst>
              <a:ext uri="{FF2B5EF4-FFF2-40B4-BE49-F238E27FC236}">
                <a16:creationId xmlns:a16="http://schemas.microsoft.com/office/drawing/2014/main" id="{F2336240-E70D-D184-7DAD-56F5382E4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8852" y="1484784"/>
            <a:ext cx="6474296" cy="485572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99FE240B-5711-AE46-DD12-342026A3B55A}"/>
              </a:ext>
            </a:extLst>
          </p:cNvPr>
          <p:cNvSpPr>
            <a:spLocks noGrp="1"/>
          </p:cNvSpPr>
          <p:nvPr>
            <p:ph type="title"/>
          </p:nvPr>
        </p:nvSpPr>
        <p:spPr>
          <a:xfrm>
            <a:off x="8760296" y="1052736"/>
            <a:ext cx="2520280" cy="1512168"/>
          </a:xfrm>
          <a:prstGeom prst="cloudCallout">
            <a:avLst>
              <a:gd name="adj1" fmla="val -49031"/>
              <a:gd name="adj2" fmla="val 84390"/>
            </a:avLst>
          </a:prstGeom>
          <a:solidFill>
            <a:srgbClr val="FFC000"/>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0" tIns="45720" rIns="0" bIns="45720" numCol="1" anchor="ctr" anchorCtr="0" compatLnSpc="1">
            <a:prstTxWarp prst="textNoShape">
              <a:avLst/>
            </a:prstTxWarp>
          </a:bodyPr>
          <a:lstStyle/>
          <a:p>
            <a:r>
              <a:rPr lang="zh-TW" altLang="en-US" sz="3200" b="1" dirty="0">
                <a:latin typeface="Microsoft JhengHei" panose="020B0604030504040204" pitchFamily="34" charset="-120"/>
                <a:ea typeface="Microsoft JhengHei" panose="020B0604030504040204" pitchFamily="34" charset="-120"/>
              </a:rPr>
              <a:t>你最愛的飯糰是</a:t>
            </a:r>
          </a:p>
        </p:txBody>
      </p:sp>
      <p:sp>
        <p:nvSpPr>
          <p:cNvPr id="5" name="投影片編號版面配置區 4">
            <a:extLst>
              <a:ext uri="{FF2B5EF4-FFF2-40B4-BE49-F238E27FC236}">
                <a16:creationId xmlns:a16="http://schemas.microsoft.com/office/drawing/2014/main" id="{EA334B73-B8D3-A32A-E18D-4398941E157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31291568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5473" y="1100857"/>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809"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5920" y="5207271"/>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7608169" y="5626555"/>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食品加工</a:t>
            </a:r>
          </a:p>
        </p:txBody>
      </p:sp>
      <p:sp>
        <p:nvSpPr>
          <p:cNvPr id="6" name="矩形 5"/>
          <p:cNvSpPr/>
          <p:nvPr/>
        </p:nvSpPr>
        <p:spPr>
          <a:xfrm>
            <a:off x="6625627" y="4087448"/>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食品營養</a:t>
            </a:r>
          </a:p>
        </p:txBody>
      </p:sp>
      <p:pic>
        <p:nvPicPr>
          <p:cNvPr id="13" name="Picture 11" descr="IMG_1791"/>
          <p:cNvPicPr preferRelativeResize="0">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47732" y="1871284"/>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5924361" y="2174314"/>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稻米栽培</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米食加工</a:t>
            </a:r>
          </a:p>
        </p:txBody>
      </p:sp>
      <p:cxnSp>
        <p:nvCxnSpPr>
          <p:cNvPr id="9" name="肘形接點 8"/>
          <p:cNvCxnSpPr>
            <a:stCxn id="1026" idx="2"/>
            <a:endCxn id="13" idx="1"/>
          </p:cNvCxnSpPr>
          <p:nvPr/>
        </p:nvCxnSpPr>
        <p:spPr>
          <a:xfrm rot="16200000" flipH="1">
            <a:off x="2888132" y="1904130"/>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2414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2120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1981200" y="274639"/>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j-cs"/>
              </a:rPr>
              <a:t>專業群科分析－</a:t>
            </a:r>
            <a:r>
              <a:rPr kumimoji="0" lang="zh-TW" altLang="en-US" sz="40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mj-cs"/>
              </a:rPr>
              <a:t>以御飯糰為例 </a:t>
            </a:r>
            <a:r>
              <a:rPr kumimoji="0" lang="en-US" altLang="zh-TW" sz="32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mj-cs"/>
              </a:rPr>
              <a:t>1/3</a:t>
            </a:r>
            <a:endParaRPr kumimoji="0" lang="zh-TW" altLang="en-US" sz="36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2" name="投影片編號版面配置區 1">
            <a:extLst>
              <a:ext uri="{FF2B5EF4-FFF2-40B4-BE49-F238E27FC236}">
                <a16:creationId xmlns:a16="http://schemas.microsoft.com/office/drawing/2014/main" id="{3BD0EEF8-733F-268C-D261-D8696FBD42B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18951561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6251270"/>
              </p:ext>
            </p:extLst>
          </p:nvPr>
        </p:nvGraphicFramePr>
        <p:xfrm>
          <a:off x="551384" y="2132856"/>
          <a:ext cx="10585174" cy="2934324"/>
        </p:xfrm>
        <a:graphic>
          <a:graphicData uri="http://schemas.openxmlformats.org/drawingml/2006/table">
            <a:tbl>
              <a:tblPr firstRow="1" firstCol="1" bandRow="1">
                <a:tableStyleId>{5C22544A-7EE6-4342-B048-85BDC9FD1C3A}</a:tableStyleId>
              </a:tblPr>
              <a:tblGrid>
                <a:gridCol w="2195746">
                  <a:extLst>
                    <a:ext uri="{9D8B030D-6E8A-4147-A177-3AD203B41FA5}">
                      <a16:colId xmlns:a16="http://schemas.microsoft.com/office/drawing/2014/main" val="254185441"/>
                    </a:ext>
                  </a:extLst>
                </a:gridCol>
                <a:gridCol w="1398238">
                  <a:extLst>
                    <a:ext uri="{9D8B030D-6E8A-4147-A177-3AD203B41FA5}">
                      <a16:colId xmlns:a16="http://schemas.microsoft.com/office/drawing/2014/main" val="2597084344"/>
                    </a:ext>
                  </a:extLst>
                </a:gridCol>
                <a:gridCol w="1398238">
                  <a:extLst>
                    <a:ext uri="{9D8B030D-6E8A-4147-A177-3AD203B41FA5}">
                      <a16:colId xmlns:a16="http://schemas.microsoft.com/office/drawing/2014/main" val="96870148"/>
                    </a:ext>
                  </a:extLst>
                </a:gridCol>
                <a:gridCol w="1398238">
                  <a:extLst>
                    <a:ext uri="{9D8B030D-6E8A-4147-A177-3AD203B41FA5}">
                      <a16:colId xmlns:a16="http://schemas.microsoft.com/office/drawing/2014/main" val="2398919203"/>
                    </a:ext>
                  </a:extLst>
                </a:gridCol>
                <a:gridCol w="1398238">
                  <a:extLst>
                    <a:ext uri="{9D8B030D-6E8A-4147-A177-3AD203B41FA5}">
                      <a16:colId xmlns:a16="http://schemas.microsoft.com/office/drawing/2014/main" val="1283432225"/>
                    </a:ext>
                  </a:extLst>
                </a:gridCol>
                <a:gridCol w="1398238">
                  <a:extLst>
                    <a:ext uri="{9D8B030D-6E8A-4147-A177-3AD203B41FA5}">
                      <a16:colId xmlns:a16="http://schemas.microsoft.com/office/drawing/2014/main" val="3941859150"/>
                    </a:ext>
                  </a:extLst>
                </a:gridCol>
                <a:gridCol w="1398238">
                  <a:extLst>
                    <a:ext uri="{9D8B030D-6E8A-4147-A177-3AD203B41FA5}">
                      <a16:colId xmlns:a16="http://schemas.microsoft.com/office/drawing/2014/main" val="537544458"/>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113</a:t>
                      </a:r>
                      <a:endParaRPr lang="zh-TW" altLang="en-US" sz="2400" dirty="0"/>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65.1%</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0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783632" y="2132856"/>
            <a:ext cx="1368152"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5473" y="1100857"/>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7939" y="3528451"/>
            <a:ext cx="1872210" cy="1248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7731" y="5204633"/>
            <a:ext cx="1809715" cy="1248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752408" y="6163471"/>
            <a:ext cx="1376513" cy="442035"/>
          </a:xfrm>
          <a:prstGeom prst="rect">
            <a:avLst/>
          </a:prstGeom>
          <a:solidFill>
            <a:srgbClr val="FFFF99"/>
          </a:solidFill>
          <a:ln>
            <a:solidFill>
              <a:schemeClr val="bg1"/>
            </a:solid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食品加工</a:t>
            </a:r>
          </a:p>
        </p:txBody>
      </p:sp>
      <p:sp>
        <p:nvSpPr>
          <p:cNvPr id="6" name="矩形 5"/>
          <p:cNvSpPr/>
          <p:nvPr/>
        </p:nvSpPr>
        <p:spPr>
          <a:xfrm>
            <a:off x="4807995" y="4445972"/>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食品營養</a:t>
            </a:r>
          </a:p>
        </p:txBody>
      </p:sp>
      <p:pic>
        <p:nvPicPr>
          <p:cNvPr id="13" name="Picture 11" descr="IMG_1791"/>
          <p:cNvPicPr preferRelativeResize="0">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21631" y="1765443"/>
            <a:ext cx="1872210" cy="1314125"/>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752408" y="2507077"/>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稻米栽培</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米食加工</a:t>
            </a:r>
          </a:p>
        </p:txBody>
      </p:sp>
      <p:cxnSp>
        <p:nvCxnSpPr>
          <p:cNvPr id="9" name="肘形接點 8"/>
          <p:cNvCxnSpPr>
            <a:stCxn id="1026" idx="2"/>
            <a:endCxn id="13" idx="1"/>
          </p:cNvCxnSpPr>
          <p:nvPr/>
        </p:nvCxnSpPr>
        <p:spPr>
          <a:xfrm rot="16200000" flipH="1">
            <a:off x="2995693" y="1796568"/>
            <a:ext cx="243696" cy="10081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2123839" y="2668422"/>
            <a:ext cx="1973712" cy="99448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1305503" y="3486758"/>
            <a:ext cx="3650176" cy="103427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 descr="http://www.dghs.ptc.edu.tw/Subject/Skill/attachments/FCKUpload/DSC0186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8168" y="4709957"/>
            <a:ext cx="1956140" cy="1467105"/>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8972700" y="5785146"/>
            <a:ext cx="1427809" cy="380480"/>
          </a:xfrm>
          <a:prstGeom prst="rect">
            <a:avLst/>
          </a:prstGeom>
          <a:solidFill>
            <a:srgbClr val="FFFF99"/>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食品加工科</a:t>
            </a:r>
          </a:p>
        </p:txBody>
      </p:sp>
      <p:cxnSp>
        <p:nvCxnSpPr>
          <p:cNvPr id="20" name="肘形接點 19"/>
          <p:cNvCxnSpPr>
            <a:stCxn id="1030" idx="3"/>
            <a:endCxn id="22" idx="1"/>
          </p:cNvCxnSpPr>
          <p:nvPr/>
        </p:nvCxnSpPr>
        <p:spPr>
          <a:xfrm flipV="1">
            <a:off x="5457446" y="5443509"/>
            <a:ext cx="2150723" cy="38547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2" descr="http://www.ravs.ntct.edu.tw/manage/rscript/life/upload/2005/941021PICT000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5917" y="2981765"/>
            <a:ext cx="1970217" cy="147766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9036820" y="3635724"/>
            <a:ext cx="1363688" cy="877163"/>
          </a:xfrm>
          <a:prstGeom prst="rect">
            <a:avLst/>
          </a:prstGeom>
          <a:solidFill>
            <a:schemeClr val="accent2">
              <a:lumMod val="20000"/>
              <a:lumOff val="80000"/>
            </a:schemeClr>
          </a:solidFill>
        </p:spPr>
        <p:style>
          <a:lnRef idx="1">
            <a:schemeClr val="accent5"/>
          </a:lnRef>
          <a:fillRef idx="2">
            <a:schemeClr val="accent5"/>
          </a:fillRef>
          <a:effectRef idx="1">
            <a:schemeClr val="accent5"/>
          </a:effectRef>
          <a:fontRef idx="minor">
            <a:schemeClr val="dk1"/>
          </a:fontRef>
        </p:style>
        <p:txBody>
          <a:bodyPr wrap="none" lIns="72000" tIns="0" rIns="72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餐飲管理科</a:t>
            </a:r>
            <a:endParaRPr kumimoji="1" lang="en-US" altLang="zh-TW"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食品科</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家政科</a:t>
            </a:r>
            <a:endParaRPr kumimoji="1" lang="en-US" altLang="zh-TW"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endParaRPr>
          </a:p>
        </p:txBody>
      </p:sp>
      <p:cxnSp>
        <p:nvCxnSpPr>
          <p:cNvPr id="10" name="肘形接點 9"/>
          <p:cNvCxnSpPr>
            <a:stCxn id="1029" idx="3"/>
            <a:endCxn id="2" idx="1"/>
          </p:cNvCxnSpPr>
          <p:nvPr/>
        </p:nvCxnSpPr>
        <p:spPr>
          <a:xfrm flipV="1">
            <a:off x="5480150" y="3720597"/>
            <a:ext cx="2095767" cy="43192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1028" name="Picture 4" descr="http://www.epochtimes.com/i6/100406084739149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5916" y="1299396"/>
            <a:ext cx="1968166" cy="147612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肘形接點 15"/>
          <p:cNvCxnSpPr>
            <a:stCxn id="13" idx="3"/>
            <a:endCxn id="1028" idx="1"/>
          </p:cNvCxnSpPr>
          <p:nvPr/>
        </p:nvCxnSpPr>
        <p:spPr>
          <a:xfrm flipV="1">
            <a:off x="5493842" y="2037459"/>
            <a:ext cx="2082075" cy="38504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8937911" y="2092982"/>
            <a:ext cx="1440160" cy="688256"/>
          </a:xfrm>
          <a:prstGeom prst="rect">
            <a:avLst/>
          </a:prstGeom>
          <a:solidFill>
            <a:schemeClr val="accent3"/>
          </a:solidFill>
        </p:spPr>
        <p:style>
          <a:lnRef idx="1">
            <a:schemeClr val="accent5"/>
          </a:lnRef>
          <a:fillRef idx="2">
            <a:schemeClr val="accent5"/>
          </a:fillRef>
          <a:effectRef idx="1">
            <a:schemeClr val="accent5"/>
          </a:effectRef>
          <a:fontRef idx="minor">
            <a:schemeClr val="dk1"/>
          </a:fontRef>
        </p:style>
        <p:txBody>
          <a:bodyPr wrap="squar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農場經營科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食品加工科 </a:t>
            </a:r>
          </a:p>
        </p:txBody>
      </p:sp>
      <p:cxnSp>
        <p:nvCxnSpPr>
          <p:cNvPr id="19" name="肘形接點 18"/>
          <p:cNvCxnSpPr>
            <a:stCxn id="13" idx="3"/>
            <a:endCxn id="2" idx="1"/>
          </p:cNvCxnSpPr>
          <p:nvPr/>
        </p:nvCxnSpPr>
        <p:spPr>
          <a:xfrm>
            <a:off x="5493842" y="2422506"/>
            <a:ext cx="2082075" cy="129809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1981200" y="274639"/>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j-cs"/>
              </a:rPr>
              <a:t>專業群科分析－</a:t>
            </a:r>
            <a:r>
              <a:rPr kumimoji="0" lang="zh-TW" altLang="en-US" sz="40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mj-cs"/>
              </a:rPr>
              <a:t>以御飯糰為例 </a:t>
            </a:r>
            <a:r>
              <a:rPr kumimoji="0" lang="en-US" altLang="zh-TW" sz="32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mj-cs"/>
              </a:rPr>
              <a:t>2/3</a:t>
            </a:r>
            <a:endParaRPr kumimoji="0" lang="zh-TW" altLang="en-US" sz="36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4" name="投影片編號版面配置區 3">
            <a:extLst>
              <a:ext uri="{FF2B5EF4-FFF2-40B4-BE49-F238E27FC236}">
                <a16:creationId xmlns:a16="http://schemas.microsoft.com/office/drawing/2014/main" id="{70AB6C27-A407-3DFB-075F-E2146579F00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3572038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1981200" y="274639"/>
            <a:ext cx="8229600" cy="922337"/>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accent3">
                    <a:lumMod val="75000"/>
                  </a:schemeClr>
                </a:solidFill>
                <a:effectLst/>
                <a:latin typeface="Microsoft JhengHei" panose="020B0604030504040204" pitchFamily="34" charset="-120"/>
                <a:ea typeface="Microsoft JhengHei" panose="020B0604030504040204" pitchFamily="34" charset="-120"/>
              </a:rPr>
              <a:t>以御飯糰為例 </a:t>
            </a:r>
            <a:r>
              <a:rPr lang="en-US" altLang="zh-TW" sz="3200" b="1" dirty="0">
                <a:solidFill>
                  <a:schemeClr val="accent3">
                    <a:lumMod val="75000"/>
                  </a:schemeClr>
                </a:solidFill>
                <a:effectLst/>
                <a:latin typeface="Microsoft JhengHei" panose="020B0604030504040204" pitchFamily="34" charset="-120"/>
                <a:ea typeface="Microsoft JhengHei" panose="020B0604030504040204" pitchFamily="34" charset="-120"/>
              </a:rPr>
              <a:t>3/3</a:t>
            </a:r>
            <a:endParaRPr lang="zh-TW" altLang="en-US" sz="3600" b="1" dirty="0">
              <a:solidFill>
                <a:schemeClr val="accent3">
                  <a:lumMod val="7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2207568" y="1500189"/>
          <a:ext cx="7920880" cy="3470329"/>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697687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物件 4"/>
          <p:cNvGraphicFramePr>
            <a:graphicFrameLocks noChangeAspect="1"/>
          </p:cNvGraphicFramePr>
          <p:nvPr/>
        </p:nvGraphicFramePr>
        <p:xfrm>
          <a:off x="1844661" y="4437113"/>
          <a:ext cx="4013125" cy="2193841"/>
        </p:xfrm>
        <a:graphic>
          <a:graphicData uri="http://schemas.openxmlformats.org/presentationml/2006/ole">
            <mc:AlternateContent xmlns:mc="http://schemas.openxmlformats.org/markup-compatibility/2006">
              <mc:Choice xmlns:v="urn:schemas-microsoft-com:vml" Requires="v">
                <p:oleObj spid="_x0000_s16407" name="PhotoImpact" r:id="rId5" imgW="6667200" imgH="3644640" progId="PI3.Image">
                  <p:embed/>
                </p:oleObj>
              </mc:Choice>
              <mc:Fallback>
                <p:oleObj name="PhotoImpact" r:id="rId5" imgW="6667200" imgH="3644640" progId="PI3.Image">
                  <p:embed/>
                  <p:pic>
                    <p:nvPicPr>
                      <p:cNvPr id="5" name="物件 4"/>
                      <p:cNvPicPr/>
                      <p:nvPr/>
                    </p:nvPicPr>
                    <p:blipFill>
                      <a:blip r:embed="rId6"/>
                      <a:stretch>
                        <a:fillRect/>
                      </a:stretch>
                    </p:blipFill>
                    <p:spPr>
                      <a:xfrm>
                        <a:off x="1844661" y="4437113"/>
                        <a:ext cx="4013125" cy="2193841"/>
                      </a:xfrm>
                      <a:prstGeom prst="rect">
                        <a:avLst/>
                      </a:prstGeom>
                    </p:spPr>
                  </p:pic>
                </p:oleObj>
              </mc:Fallback>
            </mc:AlternateContent>
          </a:graphicData>
        </a:graphic>
      </p:graphicFrame>
      <p:graphicFrame>
        <p:nvGraphicFramePr>
          <p:cNvPr id="4" name="物件 3"/>
          <p:cNvGraphicFramePr>
            <a:graphicFrameLocks noChangeAspect="1"/>
          </p:cNvGraphicFramePr>
          <p:nvPr/>
        </p:nvGraphicFramePr>
        <p:xfrm>
          <a:off x="6013689" y="1425545"/>
          <a:ext cx="4455511" cy="2714064"/>
        </p:xfrm>
        <a:graphic>
          <a:graphicData uri="http://schemas.openxmlformats.org/presentationml/2006/ole">
            <mc:AlternateContent xmlns:mc="http://schemas.openxmlformats.org/markup-compatibility/2006">
              <mc:Choice xmlns:v="urn:schemas-microsoft-com:vml" Requires="v">
                <p:oleObj spid="_x0000_s16408" name="PhotoImpact" r:id="rId7" imgW="6108480" imgH="3720960" progId="PI3.Image">
                  <p:embed/>
                </p:oleObj>
              </mc:Choice>
              <mc:Fallback>
                <p:oleObj name="PhotoImpact" r:id="rId7" imgW="6108480" imgH="3720960" progId="PI3.Image">
                  <p:embed/>
                  <p:pic>
                    <p:nvPicPr>
                      <p:cNvPr id="4" name="物件 3"/>
                      <p:cNvPicPr/>
                      <p:nvPr/>
                    </p:nvPicPr>
                    <p:blipFill>
                      <a:blip r:embed="rId8"/>
                      <a:stretch>
                        <a:fillRect/>
                      </a:stretch>
                    </p:blipFill>
                    <p:spPr>
                      <a:xfrm>
                        <a:off x="6013689" y="1425545"/>
                        <a:ext cx="4455511" cy="2714064"/>
                      </a:xfrm>
                      <a:prstGeom prst="rect">
                        <a:avLst/>
                      </a:prstGeom>
                    </p:spPr>
                  </p:pic>
                </p:oleObj>
              </mc:Fallback>
            </mc:AlternateContent>
          </a:graphicData>
        </a:graphic>
      </p:graphicFrame>
      <p:pic>
        <p:nvPicPr>
          <p:cNvPr id="9" name="內容版面配置區 3"/>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1844660" y="1417638"/>
            <a:ext cx="4035316" cy="29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物件 11"/>
          <p:cNvGraphicFramePr>
            <a:graphicFrameLocks noChangeAspect="1"/>
          </p:cNvGraphicFramePr>
          <p:nvPr/>
        </p:nvGraphicFramePr>
        <p:xfrm>
          <a:off x="6013019" y="4230191"/>
          <a:ext cx="3478332" cy="2400762"/>
        </p:xfrm>
        <a:graphic>
          <a:graphicData uri="http://schemas.openxmlformats.org/presentationml/2006/ole">
            <mc:AlternateContent xmlns:mc="http://schemas.openxmlformats.org/markup-compatibility/2006">
              <mc:Choice xmlns:v="urn:schemas-microsoft-com:vml" Requires="v">
                <p:oleObj spid="_x0000_s16409" name="PhotoImpact" r:id="rId10" imgW="5574960" imgH="3848040" progId="PI3.Image">
                  <p:embed/>
                </p:oleObj>
              </mc:Choice>
              <mc:Fallback>
                <p:oleObj name="PhotoImpact" r:id="rId10" imgW="5574960" imgH="3848040" progId="PI3.Image">
                  <p:embed/>
                  <p:pic>
                    <p:nvPicPr>
                      <p:cNvPr id="12" name="物件 11"/>
                      <p:cNvPicPr/>
                      <p:nvPr/>
                    </p:nvPicPr>
                    <p:blipFill>
                      <a:blip r:embed="rId11"/>
                      <a:stretch>
                        <a:fillRect/>
                      </a:stretch>
                    </p:blipFill>
                    <p:spPr>
                      <a:xfrm>
                        <a:off x="6013019" y="4230191"/>
                        <a:ext cx="3478332" cy="2400762"/>
                      </a:xfrm>
                      <a:prstGeom prst="rect">
                        <a:avLst/>
                      </a:prstGeom>
                    </p:spPr>
                  </p:pic>
                </p:oleObj>
              </mc:Fallback>
            </mc:AlternateContent>
          </a:graphicData>
        </a:graphic>
      </p:graphicFrame>
      <p:sp>
        <p:nvSpPr>
          <p:cNvPr id="2" name="標題 1"/>
          <p:cNvSpPr>
            <a:spLocks noGrp="1"/>
          </p:cNvSpPr>
          <p:nvPr>
            <p:ph type="title"/>
          </p:nvPr>
        </p:nvSpPr>
        <p:spPr>
          <a:xfrm>
            <a:off x="1981200" y="274638"/>
            <a:ext cx="8291264" cy="922114"/>
          </a:xfrm>
        </p:spPr>
        <p:txBody>
          <a:bodyPr>
            <a:normAutofit/>
          </a:bodyPr>
          <a:lstStyle/>
          <a:p>
            <a:pPr>
              <a:defRPr/>
            </a:pP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以</a:t>
            </a:r>
            <a:r>
              <a:rPr lang="zh-TW" altLang="en-US" sz="4800" b="1" dirty="0">
                <a:effectLst/>
                <a:latin typeface="Microsoft YaHei UI" panose="020B0503020204020204" pitchFamily="34" charset="-122"/>
                <a:ea typeface="Microsoft YaHei UI" panose="020B0503020204020204" pitchFamily="34" charset="-122"/>
                <a:cs typeface="Arial Unicode MS" panose="020B0604020202020204" pitchFamily="34" charset="-120"/>
              </a:rPr>
              <a:t>汽車</a:t>
            </a: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為例</a:t>
            </a:r>
            <a:endPar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p:txBody>
      </p:sp>
      <p:sp>
        <p:nvSpPr>
          <p:cNvPr id="6" name="圓角矩形圖說文字 5"/>
          <p:cNvSpPr/>
          <p:nvPr/>
        </p:nvSpPr>
        <p:spPr>
          <a:xfrm>
            <a:off x="7817886" y="3625807"/>
            <a:ext cx="2615006" cy="487362"/>
          </a:xfrm>
          <a:prstGeom prst="wedgeRoundRectCallout">
            <a:avLst>
              <a:gd name="adj1" fmla="val -37217"/>
              <a:gd name="adj2" fmla="val -93519"/>
              <a:gd name="adj3" fmla="val 16667"/>
            </a:avLst>
          </a:prstGeom>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車身、底盤：機械群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7" name="圓角矩形圖說文字 6"/>
          <p:cNvSpPr/>
          <p:nvPr/>
        </p:nvSpPr>
        <p:spPr>
          <a:xfrm>
            <a:off x="1844661" y="1404843"/>
            <a:ext cx="3241675" cy="503238"/>
          </a:xfrm>
          <a:prstGeom prst="wedgeRoundRectCallout">
            <a:avLst>
              <a:gd name="adj1" fmla="val -20442"/>
              <a:gd name="adj2" fmla="val 221094"/>
              <a:gd name="adj3" fmla="val 16667"/>
            </a:avLst>
          </a:prstGeom>
          <a:ln/>
        </p:spPr>
        <p:style>
          <a:lnRef idx="0">
            <a:schemeClr val="accent2"/>
          </a:lnRef>
          <a:fillRef idx="3">
            <a:schemeClr val="accent2"/>
          </a:fillRef>
          <a:effectRef idx="3">
            <a:schemeClr val="accent2"/>
          </a:effectRef>
          <a:fontRef idx="minor">
            <a:schemeClr val="lt1"/>
          </a:fontRef>
        </p:style>
        <p:txBody>
          <a:bodyPr lIns="36000" tIns="288000" rIns="36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引擎</a:t>
            </a:r>
            <a:r>
              <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1" lang="zh-TW"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內燃機</a:t>
            </a:r>
            <a:r>
              <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：動力機械群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0" name="圓角矩形圖說文字 9"/>
          <p:cNvSpPr/>
          <p:nvPr/>
        </p:nvSpPr>
        <p:spPr>
          <a:xfrm>
            <a:off x="7691127" y="6124860"/>
            <a:ext cx="1800225" cy="504825"/>
          </a:xfrm>
          <a:prstGeom prst="wedgeRoundRectCallout">
            <a:avLst>
              <a:gd name="adj1" fmla="val -33990"/>
              <a:gd name="adj2" fmla="val -197957"/>
              <a:gd name="adj3" fmla="val 16667"/>
            </a:avLst>
          </a:prstGeom>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內裝：化工群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1" name="圓角矩形圖說文字 10"/>
          <p:cNvSpPr/>
          <p:nvPr/>
        </p:nvSpPr>
        <p:spPr>
          <a:xfrm>
            <a:off x="3135223" y="6124859"/>
            <a:ext cx="2722563" cy="503238"/>
          </a:xfrm>
          <a:prstGeom prst="wedgeRoundRectCallout">
            <a:avLst>
              <a:gd name="adj1" fmla="val -31817"/>
              <a:gd name="adj2" fmla="val -103816"/>
              <a:gd name="adj3" fmla="val 16667"/>
            </a:avLst>
          </a:prstGeom>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車載電子：電機電子群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custDataLst>
      <p:tags r:id="rId2"/>
    </p:custDataLst>
    <p:extLst>
      <p:ext uri="{BB962C8B-B14F-4D97-AF65-F5344CB8AC3E}">
        <p14:creationId xmlns:p14="http://schemas.microsoft.com/office/powerpoint/2010/main" val="33891450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922114"/>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1/5</a:t>
            </a:r>
            <a:endParaRPr lang="zh-TW" altLang="en-US" sz="4000" b="1" dirty="0">
              <a:solidFill>
                <a:schemeClr val="tx2"/>
              </a:solidFill>
              <a:effectLst/>
              <a:latin typeface="Microsoft JhengHei" panose="020B0604030504040204" pitchFamily="34" charset="-120"/>
              <a:ea typeface="Microsoft JhengHei" panose="020B0604030504040204" pitchFamily="34" charset="-120"/>
            </a:endParaRPr>
          </a:p>
        </p:txBody>
      </p:sp>
      <p:sp>
        <p:nvSpPr>
          <p:cNvPr id="3" name="AutoShape 6" descr="http://www.ztjx.cn/UploadFiles/Article/2011/7/201107101952154299.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3080" name="Picture 8" descr="http://www.twwiki.com/uploads/wiki/e4/71/658951_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790325" y="3069250"/>
            <a:ext cx="2779804" cy="1645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7788893" y="3638110"/>
            <a:ext cx="2339102" cy="442035"/>
          </a:xfrm>
          <a:prstGeom prst="rect">
            <a:avLst/>
          </a:prstGeom>
          <a:solidFill>
            <a:srgbClr val="CCFF66"/>
          </a:solidFill>
          <a:ln>
            <a:noFill/>
          </a:ln>
        </p:spPr>
        <p:style>
          <a:lnRef idx="1">
            <a:schemeClr val="accent1"/>
          </a:lnRef>
          <a:fillRef idx="3">
            <a:schemeClr val="accent1"/>
          </a:fillRef>
          <a:effectRef idx="2">
            <a:schemeClr val="accent1"/>
          </a:effectRef>
          <a:fontRef idx="minor">
            <a:schemeClr val="lt1"/>
          </a:fontRef>
        </p:style>
        <p:txBody>
          <a:bodyPr wrap="none" tIns="36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機件設計與製造</a:t>
            </a:r>
          </a:p>
        </p:txBody>
      </p:sp>
      <p:pic>
        <p:nvPicPr>
          <p:cNvPr id="3082" name="Picture 10" descr="http://pic.big5.dbw.cn/0/05/70/54/5705410_285826.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769163" y="1358464"/>
            <a:ext cx="2779804" cy="1520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7789462" y="5373216"/>
            <a:ext cx="2050954" cy="442035"/>
          </a:xfrm>
          <a:prstGeom prst="rect">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wrap="square" tIns="36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車輛修護</a:t>
            </a:r>
          </a:p>
        </p:txBody>
      </p:sp>
      <p:sp>
        <p:nvSpPr>
          <p:cNvPr id="6" name="矩形 5"/>
          <p:cNvSpPr/>
          <p:nvPr/>
        </p:nvSpPr>
        <p:spPr>
          <a:xfrm>
            <a:off x="7788893" y="1942653"/>
            <a:ext cx="2339102" cy="442035"/>
          </a:xfrm>
          <a:prstGeom prst="rect">
            <a:avLst/>
          </a:prstGeom>
          <a:solidFill>
            <a:srgbClr val="66FFFF"/>
          </a:solidFill>
          <a:ln>
            <a:noFill/>
          </a:ln>
        </p:spPr>
        <p:style>
          <a:lnRef idx="1">
            <a:schemeClr val="accent1"/>
          </a:lnRef>
          <a:fillRef idx="3">
            <a:schemeClr val="accent1"/>
          </a:fillRef>
          <a:effectRef idx="2">
            <a:schemeClr val="accent1"/>
          </a:effectRef>
          <a:fontRef idx="minor">
            <a:schemeClr val="lt1"/>
          </a:fontRef>
        </p:style>
        <p:txBody>
          <a:bodyPr wrap="none" tIns="36000" bIns="360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造型設計與製造</a:t>
            </a:r>
          </a:p>
        </p:txBody>
      </p:sp>
      <p:pic>
        <p:nvPicPr>
          <p:cNvPr id="3084" name="Picture 12" descr="http://www.tncar.com.tw/manage/uploaded/1/10110/bBwjPCNQDnrr3Zt69x05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2"/>
          <a:stretch/>
        </p:blipFill>
        <p:spPr bwMode="auto">
          <a:xfrm>
            <a:off x="4769163" y="4904686"/>
            <a:ext cx="2822128" cy="1626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cxnSpLocks/>
            <a:stCxn id="23" idx="3"/>
            <a:endCxn id="3082" idx="1"/>
          </p:cNvCxnSpPr>
          <p:nvPr/>
        </p:nvCxnSpPr>
        <p:spPr>
          <a:xfrm flipV="1">
            <a:off x="2874608" y="2118935"/>
            <a:ext cx="1894555" cy="107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肘形接點 11"/>
          <p:cNvCxnSpPr>
            <a:cxnSpLocks/>
            <a:stCxn id="23" idx="3"/>
            <a:endCxn id="3080" idx="1"/>
          </p:cNvCxnSpPr>
          <p:nvPr/>
        </p:nvCxnSpPr>
        <p:spPr>
          <a:xfrm>
            <a:off x="2874608" y="2120005"/>
            <a:ext cx="1915717" cy="177204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cxnSpLocks/>
            <a:stCxn id="23" idx="3"/>
            <a:endCxn id="3084" idx="1"/>
          </p:cNvCxnSpPr>
          <p:nvPr/>
        </p:nvCxnSpPr>
        <p:spPr>
          <a:xfrm>
            <a:off x="2874608" y="2120005"/>
            <a:ext cx="1894555" cy="359795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Picture 2" descr="http://www.hongxincar.com.tw/templates/cache/5152/images/products/photooriginal-5152-126726.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04498" y="1495208"/>
            <a:ext cx="1470110" cy="1249594"/>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 name="投影片編號版面配置區 6">
            <a:extLst>
              <a:ext uri="{FF2B5EF4-FFF2-40B4-BE49-F238E27FC236}">
                <a16:creationId xmlns:a16="http://schemas.microsoft.com/office/drawing/2014/main" id="{364CC945-64F5-625F-36FA-DDB73ACB4C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39530869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866090"/>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2/5</a:t>
            </a:r>
            <a:endParaRPr lang="zh-TW" altLang="en-US" b="1" dirty="0">
              <a:solidFill>
                <a:schemeClr val="tx2"/>
              </a:solidFill>
              <a:effectLst/>
              <a:latin typeface="Microsoft JhengHei" panose="020B0604030504040204" pitchFamily="34" charset="-120"/>
              <a:ea typeface="Microsoft JhengHei" panose="020B0604030504040204" pitchFamily="34" charset="-120"/>
            </a:endParaRPr>
          </a:p>
        </p:txBody>
      </p:sp>
      <p:pic>
        <p:nvPicPr>
          <p:cNvPr id="3074" name="Picture 2" descr="http://www.hongxincar.com.tw/templates/cache/5152/images/products/photooriginal-5152-12672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62219" y="1226201"/>
            <a:ext cx="1237962" cy="105226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3080" name="Picture 8" descr="http://www.twwiki.com/uploads/wiki/e4/71/658951_4.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670241" y="4393103"/>
            <a:ext cx="1298464" cy="768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670243" y="2508671"/>
            <a:ext cx="2151647" cy="1339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矩形 5"/>
          <p:cNvSpPr/>
          <p:nvPr/>
        </p:nvSpPr>
        <p:spPr>
          <a:xfrm>
            <a:off x="2670242" y="3855229"/>
            <a:ext cx="2151647" cy="338554"/>
          </a:xfrm>
          <a:prstGeom prst="rect">
            <a:avLst/>
          </a:prstGeom>
          <a:solidFill>
            <a:srgbClr val="66FFFF"/>
          </a:solidFill>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造型設計與製造</a:t>
            </a:r>
          </a:p>
        </p:txBody>
      </p:sp>
      <p:pic>
        <p:nvPicPr>
          <p:cNvPr id="3084" name="Picture 12" descr="http://www.tncar.com.tw/manage/uploaded/1/10110/bBwjPCNQDnrr3Zt69x05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2"/>
          <a:stretch/>
        </p:blipFill>
        <p:spPr bwMode="auto">
          <a:xfrm>
            <a:off x="2670242" y="5322351"/>
            <a:ext cx="1303771" cy="75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肘形接點 7"/>
          <p:cNvCxnSpPr>
            <a:stCxn id="3074" idx="2"/>
            <a:endCxn id="3082" idx="1"/>
          </p:cNvCxnSpPr>
          <p:nvPr/>
        </p:nvCxnSpPr>
        <p:spPr>
          <a:xfrm rot="16200000" flipH="1">
            <a:off x="1875719" y="2383949"/>
            <a:ext cx="900005" cy="689043"/>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0" name="肘形接點 9"/>
          <p:cNvCxnSpPr>
            <a:stCxn id="3074" idx="2"/>
            <a:endCxn id="3082" idx="1"/>
          </p:cNvCxnSpPr>
          <p:nvPr/>
        </p:nvCxnSpPr>
        <p:spPr>
          <a:xfrm rot="16200000" flipH="1">
            <a:off x="1875719" y="2383949"/>
            <a:ext cx="900005" cy="68904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102" name="矩形 3101"/>
          <p:cNvSpPr/>
          <p:nvPr/>
        </p:nvSpPr>
        <p:spPr>
          <a:xfrm>
            <a:off x="6363537" y="2989410"/>
            <a:ext cx="1313180" cy="430887"/>
          </a:xfrm>
          <a:prstGeom prst="rect">
            <a:avLst/>
          </a:prstGeom>
          <a:solidFill>
            <a:srgbClr val="66FFFF"/>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工業設計</a:t>
            </a:r>
          </a:p>
        </p:txBody>
      </p:sp>
      <p:pic>
        <p:nvPicPr>
          <p:cNvPr id="4098" name="Picture 2" descr="http://image.u-car.com.tw/articleimage_127390.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651821" y="1346781"/>
            <a:ext cx="2530656" cy="1692066"/>
          </a:xfrm>
          <a:prstGeom prst="rect">
            <a:avLst/>
          </a:prstGeom>
          <a:noFill/>
          <a:extLst>
            <a:ext uri="{909E8E84-426E-40DD-AFC4-6F175D3DCCD1}">
              <a14:hiddenFill xmlns:a14="http://schemas.microsoft.com/office/drawing/2010/main">
                <a:solidFill>
                  <a:srgbClr val="FFFFFF"/>
                </a:solidFill>
              </a14:hiddenFill>
            </a:ext>
          </a:extLst>
        </p:spPr>
      </p:pic>
      <p:sp>
        <p:nvSpPr>
          <p:cNvPr id="67" name="矩形 66"/>
          <p:cNvSpPr/>
          <p:nvPr/>
        </p:nvSpPr>
        <p:spPr>
          <a:xfrm>
            <a:off x="6354479" y="5486886"/>
            <a:ext cx="1313180" cy="430887"/>
          </a:xfrm>
          <a:prstGeom prst="rect">
            <a:avLst/>
          </a:prstGeom>
          <a:solidFill>
            <a:srgbClr val="66FFFF"/>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模具製造</a:t>
            </a:r>
          </a:p>
        </p:txBody>
      </p:sp>
      <p:pic>
        <p:nvPicPr>
          <p:cNvPr id="4100" name="Picture 4" descr="https://encrypted-tbn3.gstatic.com/images?q=tbn:ANd9GcRgBjyuDGjkxXiwM9RODFwkn2Js-RQ7QL1XLG8A7ZQ_0Rdyd-a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152" y="3834301"/>
            <a:ext cx="2448272" cy="1652585"/>
          </a:xfrm>
          <a:prstGeom prst="rect">
            <a:avLst/>
          </a:prstGeom>
          <a:noFill/>
          <a:extLst>
            <a:ext uri="{909E8E84-426E-40DD-AFC4-6F175D3DCCD1}">
              <a14:hiddenFill xmlns:a14="http://schemas.microsoft.com/office/drawing/2010/main">
                <a:solidFill>
                  <a:srgbClr val="FFFFFF"/>
                </a:solidFill>
              </a14:hiddenFill>
            </a:ext>
          </a:extLst>
        </p:spPr>
      </p:pic>
      <p:sp>
        <p:nvSpPr>
          <p:cNvPr id="69" name="矩形 68"/>
          <p:cNvSpPr/>
          <p:nvPr/>
        </p:nvSpPr>
        <p:spPr>
          <a:xfrm>
            <a:off x="8885135" y="2643907"/>
            <a:ext cx="1897784" cy="405111"/>
          </a:xfrm>
          <a:prstGeom prst="rect">
            <a:avLst/>
          </a:prstGeom>
          <a:solidFill>
            <a:srgbClr val="66FFFF"/>
          </a:solidFill>
        </p:spPr>
        <p:txBody>
          <a:bodyPr wrap="square" lIns="36000" tIns="0" rIns="36000" bIns="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電腦機械製圖科</a:t>
            </a:r>
          </a:p>
        </p:txBody>
      </p:sp>
      <p:sp>
        <p:nvSpPr>
          <p:cNvPr id="70" name="矩形 69"/>
          <p:cNvSpPr/>
          <p:nvPr/>
        </p:nvSpPr>
        <p:spPr>
          <a:xfrm>
            <a:off x="8907643" y="5633569"/>
            <a:ext cx="1879669" cy="405111"/>
          </a:xfrm>
          <a:prstGeom prst="rect">
            <a:avLst/>
          </a:prstGeom>
          <a:solidFill>
            <a:srgbClr val="66FFFF"/>
          </a:solidFill>
        </p:spPr>
        <p:txBody>
          <a:bodyPr wrap="square" lIns="36000" tIns="0" rIns="36000" bIns="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模具科、機械科 </a:t>
            </a:r>
          </a:p>
        </p:txBody>
      </p:sp>
      <p:pic>
        <p:nvPicPr>
          <p:cNvPr id="71" name="Picture 2" descr="http://www.ckvs.ntpc.edu.tw/%E7%A7%91%E7%B3%BB%E7%9B%B8%E9%97%9C%E9%80%A3%E7%B5%90/%E7%BE%8E%E5%B7%A5%E7%A7%91/images/DSC_5134.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894193" y="1345339"/>
            <a:ext cx="1879668" cy="12961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203.68.245.14/ezfiles/0/1000/gallery/6/6/gallery_6_6625630_61918.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8907642" y="4166186"/>
            <a:ext cx="1879668" cy="1467382"/>
          </a:xfrm>
          <a:prstGeom prst="rect">
            <a:avLst/>
          </a:prstGeom>
          <a:noFill/>
          <a:extLst>
            <a:ext uri="{909E8E84-426E-40DD-AFC4-6F175D3DCCD1}">
              <a14:hiddenFill xmlns:a14="http://schemas.microsoft.com/office/drawing/2010/main">
                <a:solidFill>
                  <a:srgbClr val="FFFFFF"/>
                </a:solidFill>
              </a14:hiddenFill>
            </a:ext>
          </a:extLst>
        </p:spPr>
      </p:pic>
      <p:cxnSp>
        <p:nvCxnSpPr>
          <p:cNvPr id="4103" name="肘形接點 4102"/>
          <p:cNvCxnSpPr>
            <a:stCxn id="3082" idx="3"/>
            <a:endCxn id="4098" idx="1"/>
          </p:cNvCxnSpPr>
          <p:nvPr/>
        </p:nvCxnSpPr>
        <p:spPr>
          <a:xfrm flipV="1">
            <a:off x="4821890" y="2192814"/>
            <a:ext cx="829931" cy="9856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5" name="肘形接點 4104"/>
          <p:cNvCxnSpPr>
            <a:stCxn id="3082" idx="3"/>
            <a:endCxn id="4100" idx="1"/>
          </p:cNvCxnSpPr>
          <p:nvPr/>
        </p:nvCxnSpPr>
        <p:spPr>
          <a:xfrm>
            <a:off x="4821890" y="3178474"/>
            <a:ext cx="821262" cy="148212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4098" idx="3"/>
            <a:endCxn id="71" idx="1"/>
          </p:cNvCxnSpPr>
          <p:nvPr/>
        </p:nvCxnSpPr>
        <p:spPr>
          <a:xfrm flipV="1">
            <a:off x="8182477" y="1993390"/>
            <a:ext cx="711716" cy="199424"/>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4100" idx="3"/>
            <a:endCxn id="72" idx="1"/>
          </p:cNvCxnSpPr>
          <p:nvPr/>
        </p:nvCxnSpPr>
        <p:spPr>
          <a:xfrm>
            <a:off x="8091424" y="4660594"/>
            <a:ext cx="816218" cy="239283"/>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 name="投影片編號版面配置區 3">
            <a:extLst>
              <a:ext uri="{FF2B5EF4-FFF2-40B4-BE49-F238E27FC236}">
                <a16:creationId xmlns:a16="http://schemas.microsoft.com/office/drawing/2014/main" id="{029A305C-A1AB-5DCC-0566-0F2C1F8D2F6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163027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758354"/>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3/5</a:t>
            </a:r>
            <a:endParaRPr lang="zh-TW" altLang="en-US" sz="4000" b="1" dirty="0">
              <a:solidFill>
                <a:schemeClr val="tx2"/>
              </a:solidFill>
              <a:effectLst/>
              <a:latin typeface="Microsoft JhengHei" panose="020B0604030504040204" pitchFamily="34" charset="-120"/>
              <a:ea typeface="Microsoft JhengHei" panose="020B0604030504040204" pitchFamily="34" charset="-120"/>
            </a:endParaRPr>
          </a:p>
        </p:txBody>
      </p:sp>
      <p:pic>
        <p:nvPicPr>
          <p:cNvPr id="3074" name="Picture 2" descr="http://www.hongxincar.com.tw/templates/cache/5152/images/products/photooriginal-5152-12672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3319" y="1162262"/>
            <a:ext cx="1237962" cy="105226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3080" name="Picture 8" descr="http://www.twwiki.com/uploads/wiki/e4/71/658951_4.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593707" y="3396069"/>
            <a:ext cx="2220581" cy="1255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603954" y="2434201"/>
            <a:ext cx="1303772" cy="797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www.tncar.com.tw/manage/uploaded/1/10110/bBwjPCNQDnrr3Zt69x05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2"/>
          <a:stretch/>
        </p:blipFill>
        <p:spPr bwMode="auto">
          <a:xfrm>
            <a:off x="2593707" y="5320018"/>
            <a:ext cx="1303771" cy="75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stCxn id="3074" idx="2"/>
            <a:endCxn id="3080" idx="1"/>
          </p:cNvCxnSpPr>
          <p:nvPr/>
        </p:nvCxnSpPr>
        <p:spPr>
          <a:xfrm rot="16200000" flipH="1">
            <a:off x="1338445" y="2768384"/>
            <a:ext cx="1809117" cy="70140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70" name="矩形 69"/>
          <p:cNvSpPr/>
          <p:nvPr/>
        </p:nvSpPr>
        <p:spPr>
          <a:xfrm>
            <a:off x="8457551" y="3057368"/>
            <a:ext cx="2087821" cy="497444"/>
          </a:xfrm>
          <a:prstGeom prst="rect">
            <a:avLst/>
          </a:prstGeom>
          <a:solidFill>
            <a:srgbClr val="CCFF66"/>
          </a:solid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機械科 </a:t>
            </a:r>
          </a:p>
        </p:txBody>
      </p:sp>
      <p:cxnSp>
        <p:nvCxnSpPr>
          <p:cNvPr id="4105" name="肘形接點 4104"/>
          <p:cNvCxnSpPr>
            <a:stCxn id="3080" idx="3"/>
            <a:endCxn id="5124" idx="0"/>
          </p:cNvCxnSpPr>
          <p:nvPr/>
        </p:nvCxnSpPr>
        <p:spPr>
          <a:xfrm>
            <a:off x="4814288" y="4023647"/>
            <a:ext cx="1563597" cy="49919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5126" idx="3"/>
            <a:endCxn id="5128" idx="1"/>
          </p:cNvCxnSpPr>
          <p:nvPr/>
        </p:nvCxnSpPr>
        <p:spPr>
          <a:xfrm>
            <a:off x="7176096" y="2385260"/>
            <a:ext cx="1294463" cy="139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5124" idx="3"/>
            <a:endCxn id="5130" idx="1"/>
          </p:cNvCxnSpPr>
          <p:nvPr/>
        </p:nvCxnSpPr>
        <p:spPr>
          <a:xfrm flipV="1">
            <a:off x="7697211" y="4704214"/>
            <a:ext cx="775053" cy="41402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5124" name="Picture 4" descr="http://www.tungsten-china.com/Upload/%E5%BA%94%E7%94%A8%E9%A2%86%E5%9F%9F/%E5%BA%94%E7%94%A8%E9%A2%86%E5%9F%9F%E6%9C%BA%E6%A2%B0%E5%88%B6%E9%80%A0%E5%8F%8A%E7%84%8A%E6%8E%A5-10403513804.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58558" y="4522846"/>
            <a:ext cx="2638653" cy="1190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http://www.heyshow.com/users/didonchu/Image8.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5058558" y="1599942"/>
            <a:ext cx="2117538" cy="1570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4108" name="肘形接點 4107"/>
          <p:cNvCxnSpPr>
            <a:stCxn id="3080" idx="3"/>
            <a:endCxn id="5126" idx="2"/>
          </p:cNvCxnSpPr>
          <p:nvPr/>
        </p:nvCxnSpPr>
        <p:spPr>
          <a:xfrm flipV="1">
            <a:off x="4814288" y="3170578"/>
            <a:ext cx="1303039" cy="85306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5128" name="Picture 8" descr="http://blog.nkhs.tp.edu.tw/teacherblog/get/22/%E6%A9%9F%E6%A2%B0%E7%A7%91IMG_6231-1.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470559" y="1593297"/>
            <a:ext cx="2087822" cy="15867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eb.hcvs.hc.edu.tw/ezfiles/0/1000/img/61/r-002.jpg"/>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l="3983" t="4981" r="5749" b="7349"/>
          <a:stretch/>
        </p:blipFill>
        <p:spPr bwMode="auto">
          <a:xfrm>
            <a:off x="8472264" y="3918362"/>
            <a:ext cx="2087821" cy="1571704"/>
          </a:xfrm>
          <a:prstGeom prst="rect">
            <a:avLst/>
          </a:prstGeom>
          <a:noFill/>
          <a:extLst>
            <a:ext uri="{909E8E84-426E-40DD-AFC4-6F175D3DCCD1}">
              <a14:hiddenFill xmlns:a14="http://schemas.microsoft.com/office/drawing/2010/main">
                <a:solidFill>
                  <a:srgbClr val="FFFFFF"/>
                </a:solidFill>
              </a14:hiddenFill>
            </a:ext>
          </a:extLst>
        </p:spPr>
      </p:pic>
      <p:sp>
        <p:nvSpPr>
          <p:cNvPr id="58" name="矩形 57"/>
          <p:cNvSpPr/>
          <p:nvPr/>
        </p:nvSpPr>
        <p:spPr>
          <a:xfrm>
            <a:off x="2593943" y="4632074"/>
            <a:ext cx="2227139" cy="486159"/>
          </a:xfrm>
          <a:prstGeom prst="rect">
            <a:avLst/>
          </a:prstGeom>
          <a:solidFill>
            <a:srgbClr val="CCFF66"/>
          </a:solidFill>
          <a:ln>
            <a:noFill/>
          </a:ln>
        </p:spPr>
        <p:style>
          <a:lnRef idx="1">
            <a:schemeClr val="accent1"/>
          </a:lnRef>
          <a:fillRef idx="3">
            <a:schemeClr val="accent1"/>
          </a:fillRef>
          <a:effectRef idx="2">
            <a:schemeClr val="accent1"/>
          </a:effectRef>
          <a:fontRef idx="minor">
            <a:schemeClr val="lt1"/>
          </a:fontRef>
        </p:style>
        <p:txBody>
          <a:bodyPr wrap="none" lIns="36000" tIns="0" rIns="36000" bIns="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機件設計與製造</a:t>
            </a:r>
          </a:p>
        </p:txBody>
      </p:sp>
      <p:sp>
        <p:nvSpPr>
          <p:cNvPr id="3102" name="矩形 3101"/>
          <p:cNvSpPr/>
          <p:nvPr/>
        </p:nvSpPr>
        <p:spPr>
          <a:xfrm>
            <a:off x="6292076" y="3180625"/>
            <a:ext cx="1313180" cy="430887"/>
          </a:xfrm>
          <a:prstGeom prst="rect">
            <a:avLst/>
          </a:prstGeom>
          <a:solidFill>
            <a:srgbClr val="CCFF66"/>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機構設計</a:t>
            </a:r>
          </a:p>
        </p:txBody>
      </p:sp>
      <p:sp>
        <p:nvSpPr>
          <p:cNvPr id="67" name="矩形 66"/>
          <p:cNvSpPr/>
          <p:nvPr/>
        </p:nvSpPr>
        <p:spPr>
          <a:xfrm>
            <a:off x="5807968" y="5728950"/>
            <a:ext cx="1313180" cy="430887"/>
          </a:xfrm>
          <a:prstGeom prst="rect">
            <a:avLst/>
          </a:prstGeom>
          <a:solidFill>
            <a:srgbClr val="CCFF66"/>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機械製造</a:t>
            </a:r>
          </a:p>
        </p:txBody>
      </p:sp>
      <p:sp>
        <p:nvSpPr>
          <p:cNvPr id="4113" name="矩形 4112"/>
          <p:cNvSpPr/>
          <p:nvPr/>
        </p:nvSpPr>
        <p:spPr>
          <a:xfrm>
            <a:off x="8465470" y="5490066"/>
            <a:ext cx="2087820" cy="688256"/>
          </a:xfrm>
          <a:prstGeom prst="rect">
            <a:avLst/>
          </a:prstGeom>
          <a:solidFill>
            <a:srgbClr val="CCFF66"/>
          </a:solidFill>
        </p:spPr>
        <p:txBody>
          <a:bodyPr wrap="square" lIns="0" tIns="36000" rIns="0" bIns="36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模具科、機械科、板金科</a:t>
            </a:r>
          </a:p>
        </p:txBody>
      </p:sp>
      <p:sp>
        <p:nvSpPr>
          <p:cNvPr id="4" name="投影片編號版面配置區 3">
            <a:extLst>
              <a:ext uri="{FF2B5EF4-FFF2-40B4-BE49-F238E27FC236}">
                <a16:creationId xmlns:a16="http://schemas.microsoft.com/office/drawing/2014/main" id="{C2FEA5F3-67DB-73F3-8C4E-7890D4EDA62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31798149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732018"/>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4/5</a:t>
            </a:r>
            <a:endParaRPr lang="zh-TW" altLang="en-US" sz="4000" b="1" dirty="0">
              <a:solidFill>
                <a:schemeClr val="tx2"/>
              </a:solidFill>
              <a:effectLst/>
              <a:latin typeface="Microsoft JhengHei" panose="020B0604030504040204" pitchFamily="34" charset="-120"/>
              <a:ea typeface="Microsoft JhengHei" panose="020B0604030504040204" pitchFamily="34" charset="-120"/>
            </a:endParaRPr>
          </a:p>
        </p:txBody>
      </p:sp>
      <p:pic>
        <p:nvPicPr>
          <p:cNvPr id="3074" name="Picture 2" descr="http://www.hongxincar.com.tw/templates/cache/5152/images/products/photooriginal-5152-12672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3319" y="1122523"/>
            <a:ext cx="1237962" cy="105226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3080" name="Picture 8" descr="http://www.twwiki.com/uploads/wiki/e4/71/658951_4.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654548" y="2916292"/>
            <a:ext cx="1199972" cy="771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645587" y="2054210"/>
            <a:ext cx="1217895" cy="745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www.tncar.com.tw/manage/uploaded/1/10110/bBwjPCNQDnrr3Zt69x05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2"/>
          <a:stretch/>
        </p:blipFill>
        <p:spPr bwMode="auto">
          <a:xfrm>
            <a:off x="2659923" y="3862711"/>
            <a:ext cx="2667917" cy="1597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stCxn id="3074" idx="2"/>
            <a:endCxn id="3084" idx="1"/>
          </p:cNvCxnSpPr>
          <p:nvPr/>
        </p:nvCxnSpPr>
        <p:spPr>
          <a:xfrm rot="16200000" flipH="1">
            <a:off x="1032776" y="3034314"/>
            <a:ext cx="2486670" cy="76762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3084" idx="3"/>
            <a:endCxn id="6150" idx="1"/>
          </p:cNvCxnSpPr>
          <p:nvPr/>
        </p:nvCxnSpPr>
        <p:spPr>
          <a:xfrm flipV="1">
            <a:off x="5327840" y="2576323"/>
            <a:ext cx="696152" cy="208513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cxnSpLocks/>
            <a:stCxn id="6146" idx="3"/>
            <a:endCxn id="4113" idx="1"/>
          </p:cNvCxnSpPr>
          <p:nvPr/>
        </p:nvCxnSpPr>
        <p:spPr>
          <a:xfrm flipV="1">
            <a:off x="8256238" y="3720815"/>
            <a:ext cx="735489" cy="93170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8" name="肘形接點 4107"/>
          <p:cNvCxnSpPr>
            <a:stCxn id="3084" idx="3"/>
            <a:endCxn id="6146" idx="1"/>
          </p:cNvCxnSpPr>
          <p:nvPr/>
        </p:nvCxnSpPr>
        <p:spPr>
          <a:xfrm flipV="1">
            <a:off x="5327840" y="4652523"/>
            <a:ext cx="696151" cy="893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113" name="矩形 4112"/>
          <p:cNvSpPr/>
          <p:nvPr/>
        </p:nvSpPr>
        <p:spPr>
          <a:xfrm>
            <a:off x="8991727" y="3472093"/>
            <a:ext cx="2520280" cy="497444"/>
          </a:xfrm>
          <a:prstGeom prst="rect">
            <a:avLst/>
          </a:prstGeom>
          <a:solidFill>
            <a:srgbClr val="FFFF99"/>
          </a:solid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汽車科、動力機械科</a:t>
            </a:r>
          </a:p>
        </p:txBody>
      </p:sp>
      <p:sp>
        <p:nvSpPr>
          <p:cNvPr id="18" name="矩形 17"/>
          <p:cNvSpPr/>
          <p:nvPr/>
        </p:nvSpPr>
        <p:spPr>
          <a:xfrm>
            <a:off x="3071664" y="5460210"/>
            <a:ext cx="1415772" cy="461665"/>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車輛修護</a:t>
            </a:r>
          </a:p>
        </p:txBody>
      </p:sp>
      <p:pic>
        <p:nvPicPr>
          <p:cNvPr id="6146" name="Picture 2" descr="http://s.sharpdaily.tw/images/sharpdaily/640pix/20121204/DA01/DA01_001.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23991" y="3934018"/>
            <a:ext cx="2232247" cy="1437010"/>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6293184" y="3448553"/>
            <a:ext cx="1595309" cy="43088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汽機車修護</a:t>
            </a:r>
          </a:p>
        </p:txBody>
      </p:sp>
      <p:pic>
        <p:nvPicPr>
          <p:cNvPr id="6150" name="Picture 6" descr="http://ypphoto.518.com.tw/yp/2/218/2034182/serv/s_136006518312194098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3992" y="1727193"/>
            <a:ext cx="2232248" cy="1698260"/>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15D43C5A-AD69-2CFC-DE8C-E02B010824B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cxnSp>
        <p:nvCxnSpPr>
          <p:cNvPr id="19" name="肘形接點 4108">
            <a:extLst>
              <a:ext uri="{FF2B5EF4-FFF2-40B4-BE49-F238E27FC236}">
                <a16:creationId xmlns:a16="http://schemas.microsoft.com/office/drawing/2014/main" id="{E6D07740-D7F5-7711-FCA4-25CC00D125CC}"/>
              </a:ext>
            </a:extLst>
          </p:cNvPr>
          <p:cNvCxnSpPr>
            <a:cxnSpLocks/>
            <a:stCxn id="6150" idx="3"/>
            <a:endCxn id="4113" idx="1"/>
          </p:cNvCxnSpPr>
          <p:nvPr/>
        </p:nvCxnSpPr>
        <p:spPr>
          <a:xfrm>
            <a:off x="8256240" y="2576323"/>
            <a:ext cx="735487" cy="114449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300532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703512" y="764704"/>
          <a:ext cx="8713788" cy="5739288"/>
        </p:xfrm>
        <a:graphic>
          <a:graphicData uri="http://schemas.openxmlformats.org/drawingml/2006/table">
            <a:tbl>
              <a:tblPr firstRow="1" firstCol="1" bandRow="1">
                <a:tableStyleId>{5C22544A-7EE6-4342-B048-85BDC9FD1C3A}</a:tableStyleId>
              </a:tblPr>
              <a:tblGrid>
                <a:gridCol w="2023561">
                  <a:extLst>
                    <a:ext uri="{9D8B030D-6E8A-4147-A177-3AD203B41FA5}">
                      <a16:colId xmlns:a16="http://schemas.microsoft.com/office/drawing/2014/main" val="20000"/>
                    </a:ext>
                  </a:extLst>
                </a:gridCol>
                <a:gridCol w="1508948">
                  <a:extLst>
                    <a:ext uri="{9D8B030D-6E8A-4147-A177-3AD203B41FA5}">
                      <a16:colId xmlns:a16="http://schemas.microsoft.com/office/drawing/2014/main" val="20001"/>
                    </a:ext>
                  </a:extLst>
                </a:gridCol>
                <a:gridCol w="1366190">
                  <a:extLst>
                    <a:ext uri="{9D8B030D-6E8A-4147-A177-3AD203B41FA5}">
                      <a16:colId xmlns:a16="http://schemas.microsoft.com/office/drawing/2014/main" val="20002"/>
                    </a:ext>
                  </a:extLst>
                </a:gridCol>
                <a:gridCol w="2374109">
                  <a:extLst>
                    <a:ext uri="{9D8B030D-6E8A-4147-A177-3AD203B41FA5}">
                      <a16:colId xmlns:a16="http://schemas.microsoft.com/office/drawing/2014/main" val="20003"/>
                    </a:ext>
                  </a:extLst>
                </a:gridCol>
                <a:gridCol w="1440980">
                  <a:extLst>
                    <a:ext uri="{9D8B030D-6E8A-4147-A177-3AD203B41FA5}">
                      <a16:colId xmlns:a16="http://schemas.microsoft.com/office/drawing/2014/main" val="20004"/>
                    </a:ext>
                  </a:extLst>
                </a:gridCol>
              </a:tblGrid>
              <a:tr h="291822">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tc>
                <a:tc>
                  <a:txBody>
                    <a:bodyPr/>
                    <a:lstStyle/>
                    <a:p>
                      <a:pPr algn="ctr">
                        <a:spcAft>
                          <a:spcPts val="0"/>
                        </a:spcAft>
                      </a:pPr>
                      <a:r>
                        <a:rPr lang="zh-TW" sz="2000" kern="0">
                          <a:effectLst/>
                          <a:latin typeface="Microsoft JhengHei" panose="020B0604030504040204" pitchFamily="34" charset="-120"/>
                          <a:ea typeface="Microsoft JhengHei" panose="020B0604030504040204" pitchFamily="34" charset="-120"/>
                        </a:rPr>
                        <a:t>職業分類</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291822">
                <a:tc rowSpan="12">
                  <a:txBody>
                    <a:bodyPr/>
                    <a:lstStyle/>
                    <a:p>
                      <a:pPr algn="ctr">
                        <a:spcAft>
                          <a:spcPts val="0"/>
                        </a:spcAft>
                      </a:pPr>
                      <a:r>
                        <a:rPr lang="zh-TW" sz="3200" kern="0" dirty="0">
                          <a:effectLst/>
                          <a:latin typeface="Microsoft JhengHei" panose="020B0604030504040204" pitchFamily="34" charset="-120"/>
                          <a:ea typeface="Microsoft JhengHei" panose="020B0604030504040204" pitchFamily="34" charset="-120"/>
                        </a:rPr>
                        <a:t>汽車</a:t>
                      </a:r>
                      <a:endParaRPr lang="en-US" altLang="zh-TW" sz="32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endParaRPr>
                    </a:p>
                  </a:txBody>
                  <a:tcPr marL="36198" marR="36198" marT="0" marB="0" anchor="ctr"/>
                </a:tc>
                <a:tc rowSpan="2">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造型設計</a:t>
                      </a:r>
                      <a:r>
                        <a:rPr lang="en-US" altLang="zh-TW" sz="2000" kern="0" dirty="0">
                          <a:effectLst/>
                          <a:latin typeface="Microsoft JhengHei" panose="020B0604030504040204" pitchFamily="34" charset="-120"/>
                          <a:ea typeface="Microsoft JhengHei" panose="020B0604030504040204" pitchFamily="34" charset="-120"/>
                        </a:rPr>
                        <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與製造</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工業設計</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美工科、製圖科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extLst>
                  <a:ext uri="{0D108BD9-81ED-4DB2-BD59-A6C34878D82A}">
                    <a16:rowId xmlns:a16="http://schemas.microsoft.com/office/drawing/2014/main" val="10001"/>
                  </a:ext>
                </a:extLst>
              </a:tr>
              <a:tr h="291822">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模具製造</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模具科、機械科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extLst>
                  <a:ext uri="{0D108BD9-81ED-4DB2-BD59-A6C34878D82A}">
                    <a16:rowId xmlns:a16="http://schemas.microsoft.com/office/drawing/2014/main" val="10002"/>
                  </a:ext>
                </a:extLst>
              </a:tr>
              <a:tr h="291822">
                <a:tc vMerge="1">
                  <a:txBody>
                    <a:bodyPr/>
                    <a:lstStyle/>
                    <a:p>
                      <a:endParaRPr lang="zh-TW" altLang="en-US"/>
                    </a:p>
                  </a:txBody>
                  <a:tcPr/>
                </a:tc>
                <a:tc rowSpan="7">
                  <a:txBody>
                    <a:bodyPr/>
                    <a:lstStyle/>
                    <a:p>
                      <a:pPr>
                        <a:spcAft>
                          <a:spcPts val="0"/>
                        </a:spcAft>
                      </a:pPr>
                      <a:r>
                        <a:rPr lang="zh-TW" altLang="en-US" sz="2000" kern="0" dirty="0">
                          <a:effectLst/>
                          <a:latin typeface="Microsoft JhengHei" panose="020B0604030504040204" pitchFamily="34" charset="-120"/>
                          <a:ea typeface="Microsoft JhengHei" panose="020B0604030504040204" pitchFamily="34" charset="-120"/>
                        </a:rPr>
                        <a:t>機件</a:t>
                      </a:r>
                      <a:r>
                        <a:rPr lang="zh-TW" sz="2000" kern="0" dirty="0">
                          <a:effectLst/>
                          <a:latin typeface="Microsoft JhengHei" panose="020B0604030504040204" pitchFamily="34" charset="-120"/>
                          <a:ea typeface="Microsoft JhengHei" panose="020B0604030504040204" pitchFamily="34" charset="-120"/>
                        </a:rPr>
                        <a:t>設計</a:t>
                      </a:r>
                      <a:r>
                        <a:rPr lang="en-US" altLang="zh-TW" sz="2000" kern="0" dirty="0">
                          <a:effectLst/>
                          <a:latin typeface="Microsoft JhengHei" panose="020B0604030504040204" pitchFamily="34" charset="-120"/>
                          <a:ea typeface="Microsoft JhengHei" panose="020B0604030504040204" pitchFamily="34" charset="-120"/>
                        </a:rPr>
                        <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與製造</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機構設計</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機械科、模具科</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機械工程系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3"/>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機械製造</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機械科、模具科</a:t>
                      </a:r>
                      <a:r>
                        <a:rPr lang="en-US" sz="2000" kern="0" dirty="0">
                          <a:solidFill>
                            <a:srgbClr val="0000FF"/>
                          </a:solidFill>
                          <a:effectLst/>
                          <a:latin typeface="Microsoft JhengHei" panose="020B0604030504040204" pitchFamily="34" charset="-120"/>
                          <a:ea typeface="Microsoft JhengHei" panose="020B0604030504040204" pitchFamily="34" charset="-120"/>
                        </a:rPr>
                        <a:t/>
                      </a:r>
                      <a:br>
                        <a:rPr lang="en-US" sz="2000" kern="0" dirty="0">
                          <a:solidFill>
                            <a:srgbClr val="0000FF"/>
                          </a:solidFill>
                          <a:effectLst/>
                          <a:latin typeface="Microsoft JhengHei" panose="020B0604030504040204" pitchFamily="34" charset="-120"/>
                          <a:ea typeface="Microsoft JhengHei" panose="020B0604030504040204" pitchFamily="34" charset="-120"/>
                        </a:rPr>
                      </a:br>
                      <a:r>
                        <a:rPr lang="zh-TW" sz="2000" kern="0" dirty="0">
                          <a:solidFill>
                            <a:srgbClr val="0000FF"/>
                          </a:solidFill>
                          <a:effectLst/>
                          <a:latin typeface="Microsoft JhengHei" panose="020B0604030504040204" pitchFamily="34" charset="-120"/>
                          <a:ea typeface="Microsoft JhengHei" panose="020B0604030504040204" pitchFamily="34" charset="-120"/>
                        </a:rPr>
                        <a:t>鑄造科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4"/>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車身製造</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模具科、板金科</a:t>
                      </a:r>
                      <a:r>
                        <a:rPr lang="en-US" sz="2000" kern="0" dirty="0">
                          <a:effectLst/>
                          <a:latin typeface="Microsoft JhengHei" panose="020B0604030504040204" pitchFamily="34" charset="-120"/>
                          <a:ea typeface="Microsoft JhengHei" panose="020B0604030504040204" pitchFamily="34" charset="-120"/>
                        </a:rPr>
                        <a:t/>
                      </a:r>
                      <a:br>
                        <a:rPr lang="en-US"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機械科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機械工程系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5"/>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電工機械</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電機科、控制科</a:t>
                      </a:r>
                      <a:r>
                        <a:rPr lang="en-US" altLang="zh-TW" sz="2000" kern="0" dirty="0">
                          <a:solidFill>
                            <a:srgbClr val="0000FF"/>
                          </a:solidFill>
                          <a:effectLst/>
                          <a:latin typeface="Microsoft JhengHei" panose="020B0604030504040204" pitchFamily="34" charset="-120"/>
                          <a:ea typeface="Microsoft JhengHei" panose="020B0604030504040204" pitchFamily="34" charset="-120"/>
                        </a:rPr>
                        <a:t/>
                      </a:r>
                      <a:br>
                        <a:rPr lang="en-US" altLang="zh-TW" sz="2000" kern="0" dirty="0">
                          <a:solidFill>
                            <a:srgbClr val="0000FF"/>
                          </a:solidFill>
                          <a:effectLst/>
                          <a:latin typeface="Microsoft JhengHei" panose="020B0604030504040204" pitchFamily="34" charset="-120"/>
                          <a:ea typeface="Microsoft JhengHei" panose="020B0604030504040204" pitchFamily="34" charset="-120"/>
                        </a:rPr>
                      </a:br>
                      <a:r>
                        <a:rPr lang="zh-TW" sz="2000" kern="0" dirty="0">
                          <a:solidFill>
                            <a:srgbClr val="0000FF"/>
                          </a:solidFill>
                          <a:effectLst/>
                          <a:latin typeface="Microsoft JhengHei" panose="020B0604030504040204" pitchFamily="34" charset="-120"/>
                          <a:ea typeface="Microsoft JhengHei" panose="020B0604030504040204" pitchFamily="34" charset="-120"/>
                        </a:rPr>
                        <a:t>汽車科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6"/>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車載電子</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電子科、資訊科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電子工程系 資訊工程系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7"/>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內燃機</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汽車科、機械科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lnSpc>
                          <a:spcPct val="90000"/>
                        </a:lnSpc>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車輛工程系 機械工程系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8"/>
                  </a:ext>
                </a:extLst>
              </a:tr>
              <a:tr h="291822">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汽車內裝</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化工科</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化學工程系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9"/>
                  </a:ext>
                </a:extLst>
              </a:tr>
              <a:tr h="291822">
                <a:tc vMerge="1">
                  <a:txBody>
                    <a:bodyPr/>
                    <a:lstStyle/>
                    <a:p>
                      <a:endParaRPr lang="zh-TW" altLang="en-US"/>
                    </a:p>
                  </a:txBody>
                  <a:tcPr/>
                </a:tc>
                <a:tc rowSpan="3">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車輛修護</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引擎修護</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汽車科</a:t>
                      </a:r>
                      <a:r>
                        <a:rPr lang="zh-TW" altLang="en-US" sz="2000" kern="0" dirty="0">
                          <a:solidFill>
                            <a:srgbClr val="0000FF"/>
                          </a:solidFill>
                          <a:effectLst/>
                          <a:latin typeface="Microsoft JhengHei" panose="020B0604030504040204" pitchFamily="34" charset="-120"/>
                          <a:ea typeface="Microsoft JhengHei" panose="020B0604030504040204" pitchFamily="34" charset="-120"/>
                        </a:rPr>
                        <a:t>、動力機械科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車輛工程系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extLst>
                  <a:ext uri="{0D108BD9-81ED-4DB2-BD59-A6C34878D82A}">
                    <a16:rowId xmlns:a16="http://schemas.microsoft.com/office/drawing/2014/main" val="10010"/>
                  </a:ext>
                </a:extLst>
              </a:tr>
              <a:tr h="583644">
                <a:tc vMerge="1">
                  <a:txBody>
                    <a:bodyPr/>
                    <a:lstStyle/>
                    <a:p>
                      <a:endParaRPr lang="zh-TW" altLang="en-US"/>
                    </a:p>
                  </a:txBody>
                  <a:tcPr/>
                </a:tc>
                <a:tc vMerge="1">
                  <a:txBody>
                    <a:bodyPr/>
                    <a:lstStyle/>
                    <a:p>
                      <a:endParaRPr lang="zh-TW" altLang="en-US"/>
                    </a:p>
                  </a:txBody>
                  <a:tcPr/>
                </a:tc>
                <a:tc>
                  <a:txBody>
                    <a:bodyPr/>
                    <a:lstStyle/>
                    <a:p>
                      <a:pPr>
                        <a:lnSpc>
                          <a:spcPct val="90000"/>
                        </a:lnSpc>
                        <a:spcAft>
                          <a:spcPts val="0"/>
                        </a:spcAft>
                      </a:pPr>
                      <a:r>
                        <a:rPr lang="zh-TW" sz="2000" kern="0" dirty="0">
                          <a:effectLst/>
                          <a:latin typeface="Microsoft JhengHei" panose="020B0604030504040204" pitchFamily="34" charset="-120"/>
                          <a:ea typeface="Microsoft JhengHei" panose="020B0604030504040204" pitchFamily="34" charset="-120"/>
                        </a:rPr>
                        <a:t>車身底盤</a:t>
                      </a:r>
                      <a:r>
                        <a:rPr lang="en-US" altLang="zh-TW" sz="2000" kern="0" dirty="0">
                          <a:effectLst/>
                          <a:latin typeface="Microsoft JhengHei" panose="020B0604030504040204" pitchFamily="34" charset="-120"/>
                          <a:ea typeface="Microsoft JhengHei" panose="020B0604030504040204" pitchFamily="34" charset="-120"/>
                        </a:rPr>
                        <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修護</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nSpc>
                          <a:spcPct val="90000"/>
                        </a:lnSpc>
                        <a:spcAft>
                          <a:spcPts val="0"/>
                        </a:spcAft>
                      </a:pPr>
                      <a:r>
                        <a:rPr lang="zh-TW" sz="2000" kern="0" dirty="0">
                          <a:effectLst/>
                          <a:latin typeface="Microsoft JhengHei" panose="020B0604030504040204" pitchFamily="34" charset="-120"/>
                          <a:ea typeface="Microsoft JhengHei" panose="020B0604030504040204" pitchFamily="34" charset="-120"/>
                        </a:rPr>
                        <a:t>汽車科、機械科</a:t>
                      </a:r>
                      <a:r>
                        <a:rPr lang="en-US" altLang="zh-TW" sz="2000" kern="0" dirty="0">
                          <a:effectLst/>
                          <a:latin typeface="Microsoft JhengHei" panose="020B0604030504040204" pitchFamily="34" charset="-120"/>
                          <a:ea typeface="Microsoft JhengHei" panose="020B0604030504040204" pitchFamily="34" charset="-120"/>
                        </a:rPr>
                        <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板金科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gn="ctr">
                        <a:lnSpc>
                          <a:spcPct val="90000"/>
                        </a:lnSpc>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車輛工程系 機械工程系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extLst>
                  <a:ext uri="{0D108BD9-81ED-4DB2-BD59-A6C34878D82A}">
                    <a16:rowId xmlns:a16="http://schemas.microsoft.com/office/drawing/2014/main" val="10011"/>
                  </a:ext>
                </a:extLst>
              </a:tr>
              <a:tr h="291822">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電系修護</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汽車科</a:t>
                      </a:r>
                      <a:r>
                        <a:rPr lang="zh-TW" altLang="zh-TW" sz="2000" kern="0" dirty="0">
                          <a:solidFill>
                            <a:srgbClr val="0000FF"/>
                          </a:solidFill>
                          <a:effectLst/>
                          <a:latin typeface="Microsoft JhengHei" panose="020B0604030504040204" pitchFamily="34" charset="-120"/>
                          <a:ea typeface="Microsoft JhengHei" panose="020B0604030504040204" pitchFamily="34" charset="-120"/>
                        </a:rPr>
                        <a:t>、電機科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電機工程系 </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extLst>
                  <a:ext uri="{0D108BD9-81ED-4DB2-BD59-A6C34878D82A}">
                    <a16:rowId xmlns:a16="http://schemas.microsoft.com/office/drawing/2014/main" val="10012"/>
                  </a:ext>
                </a:extLst>
              </a:tr>
            </a:tbl>
          </a:graphicData>
        </a:graphic>
      </p:graphicFrame>
      <p:sp>
        <p:nvSpPr>
          <p:cNvPr id="10308" name="標題 1"/>
          <p:cNvSpPr>
            <a:spLocks noGrp="1"/>
          </p:cNvSpPr>
          <p:nvPr>
            <p:ph type="title"/>
          </p:nvPr>
        </p:nvSpPr>
        <p:spPr>
          <a:xfrm>
            <a:off x="1992313" y="0"/>
            <a:ext cx="8064500" cy="908050"/>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5/5</a:t>
            </a:r>
            <a:endParaRPr lang="zh-TW" altLang="en-US" sz="4000" b="1" dirty="0">
              <a:solidFill>
                <a:schemeClr val="tx2"/>
              </a:solidFill>
              <a:effectLst/>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0309" name="圖片 2"/>
          <p:cNvPicPr>
            <a:picLocks noChangeAspect="1"/>
          </p:cNvPicPr>
          <p:nvPr/>
        </p:nvPicPr>
        <p:blipFill>
          <a:blip r:embed="rId3">
            <a:extLst>
              <a:ext uri="{28A0092B-C50C-407E-A947-70E740481C1C}">
                <a14:useLocalDpi xmlns:a14="http://schemas.microsoft.com/office/drawing/2010/main" val="0"/>
              </a:ext>
            </a:extLst>
          </a:blip>
          <a:srcRect t="15729" b="13713"/>
          <a:stretch>
            <a:fillRect/>
          </a:stretch>
        </p:blipFill>
        <p:spPr bwMode="auto">
          <a:xfrm rot="1380550">
            <a:off x="921732" y="3400521"/>
            <a:ext cx="3553167" cy="18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325158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343471" y="260648"/>
            <a:ext cx="9505056" cy="1143000"/>
          </a:xfrm>
        </p:spPr>
        <p:txBody>
          <a:bodyPr/>
          <a:lstStyle/>
          <a:p>
            <a:r>
              <a:rPr lang="zh-TW" altLang="en-US" sz="4800" dirty="0">
                <a:ea typeface="標楷體" pitchFamily="65" charset="-120"/>
              </a:rPr>
              <a:t>適性選擇技術型高中或學術型高中</a:t>
            </a:r>
          </a:p>
        </p:txBody>
      </p:sp>
      <p:graphicFrame>
        <p:nvGraphicFramePr>
          <p:cNvPr id="2" name="表格 1">
            <a:extLst>
              <a:ext uri="{FF2B5EF4-FFF2-40B4-BE49-F238E27FC236}">
                <a16:creationId xmlns:a16="http://schemas.microsoft.com/office/drawing/2014/main" id="{7CD76FD5-A4F7-48C0-82E8-7440662CAECE}"/>
              </a:ext>
            </a:extLst>
          </p:cNvPr>
          <p:cNvGraphicFramePr>
            <a:graphicFrameLocks noGrp="1"/>
          </p:cNvGraphicFramePr>
          <p:nvPr>
            <p:extLst>
              <p:ext uri="{D42A27DB-BD31-4B8C-83A1-F6EECF244321}">
                <p14:modId xmlns:p14="http://schemas.microsoft.com/office/powerpoint/2010/main" val="2284537222"/>
              </p:ext>
            </p:extLst>
          </p:nvPr>
        </p:nvGraphicFramePr>
        <p:xfrm>
          <a:off x="335360" y="1196752"/>
          <a:ext cx="11521278" cy="5484048"/>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3480773020"/>
                    </a:ext>
                  </a:extLst>
                </a:gridCol>
                <a:gridCol w="4392488">
                  <a:extLst>
                    <a:ext uri="{9D8B030D-6E8A-4147-A177-3AD203B41FA5}">
                      <a16:colId xmlns:a16="http://schemas.microsoft.com/office/drawing/2014/main" val="3962214588"/>
                    </a:ext>
                  </a:extLst>
                </a:gridCol>
                <a:gridCol w="5112566">
                  <a:extLst>
                    <a:ext uri="{9D8B030D-6E8A-4147-A177-3AD203B41FA5}">
                      <a16:colId xmlns:a16="http://schemas.microsoft.com/office/drawing/2014/main" val="2294230267"/>
                    </a:ext>
                  </a:extLst>
                </a:gridCol>
              </a:tblGrid>
              <a:tr h="504056">
                <a:tc>
                  <a:txBody>
                    <a:bodyPr/>
                    <a:lstStyle/>
                    <a:p>
                      <a:endParaRPr lang="zh-TW" altLang="en-US" sz="2100" dirty="0">
                        <a:latin typeface="標楷體" panose="03000509000000000000" pitchFamily="65" charset="-120"/>
                        <a:ea typeface="標楷體" panose="03000509000000000000" pitchFamily="65" charset="-120"/>
                      </a:endParaRPr>
                    </a:p>
                  </a:txBody>
                  <a:tcPr/>
                </a:tc>
                <a:tc>
                  <a:txBody>
                    <a:bodyPr/>
                    <a:lstStyle/>
                    <a:p>
                      <a:pPr algn="ctr"/>
                      <a:r>
                        <a:rPr lang="zh-TW" altLang="en-US" sz="2200" dirty="0">
                          <a:latin typeface="標楷體" panose="03000509000000000000" pitchFamily="65" charset="-120"/>
                          <a:ea typeface="標楷體" panose="03000509000000000000" pitchFamily="65" charset="-120"/>
                        </a:rPr>
                        <a:t>讀技術型高中</a:t>
                      </a:r>
                    </a:p>
                  </a:txBody>
                  <a:tcPr/>
                </a:tc>
                <a:tc>
                  <a:txBody>
                    <a:bodyPr/>
                    <a:lstStyle/>
                    <a:p>
                      <a:pPr algn="ctr"/>
                      <a:r>
                        <a:rPr lang="zh-TW" altLang="en-US" sz="2200" dirty="0">
                          <a:latin typeface="標楷體" panose="03000509000000000000" pitchFamily="65" charset="-120"/>
                          <a:ea typeface="標楷體" panose="03000509000000000000" pitchFamily="65" charset="-120"/>
                        </a:rPr>
                        <a:t>讀學術型高中</a:t>
                      </a:r>
                    </a:p>
                  </a:txBody>
                  <a:tcPr/>
                </a:tc>
                <a:extLst>
                  <a:ext uri="{0D108BD9-81ED-4DB2-BD59-A6C34878D82A}">
                    <a16:rowId xmlns:a16="http://schemas.microsoft.com/office/drawing/2014/main" val="3338931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課程特色</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群科專業知識與技能</a:t>
                      </a:r>
                      <a:r>
                        <a:rPr lang="zh-TW" altLang="en-US" sz="2100" dirty="0">
                          <a:latin typeface="標楷體" panose="03000509000000000000" pitchFamily="65" charset="-120"/>
                          <a:ea typeface="標楷體" panose="03000509000000000000" pitchFamily="65" charset="-120"/>
                        </a:rPr>
                        <a:t>為導向</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學術研究</a:t>
                      </a:r>
                      <a:r>
                        <a:rPr lang="zh-TW" altLang="en-US" sz="2100" dirty="0">
                          <a:latin typeface="標楷體" panose="03000509000000000000" pitchFamily="65" charset="-120"/>
                          <a:ea typeface="標楷體" panose="03000509000000000000" pitchFamily="65" charset="-120"/>
                        </a:rPr>
                        <a:t>為導向</a:t>
                      </a:r>
                    </a:p>
                  </a:txBody>
                  <a:tcPr anchor="ctr"/>
                </a:tc>
                <a:extLst>
                  <a:ext uri="{0D108BD9-81ED-4DB2-BD59-A6C34878D82A}">
                    <a16:rowId xmlns:a16="http://schemas.microsoft.com/office/drawing/2014/main" val="1986347228"/>
                  </a:ext>
                </a:extLst>
              </a:tr>
              <a:tr h="852656">
                <a:tc>
                  <a:txBody>
                    <a:bodyPr/>
                    <a:lstStyle/>
                    <a:p>
                      <a:pPr algn="ctr"/>
                      <a:r>
                        <a:rPr lang="zh-TW" altLang="en-US" sz="2100" b="1" dirty="0">
                          <a:latin typeface="標楷體" panose="03000509000000000000" pitchFamily="65" charset="-120"/>
                          <a:ea typeface="標楷體" panose="03000509000000000000" pitchFamily="65" charset="-120"/>
                        </a:rPr>
                        <a:t>主要課程</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重實務技術之科目</a:t>
                      </a:r>
                      <a:r>
                        <a:rPr lang="zh-TW" altLang="en-US" sz="2100" dirty="0">
                          <a:latin typeface="標楷體" panose="03000509000000000000" pitchFamily="65" charset="-120"/>
                          <a:ea typeface="標楷體" panose="03000509000000000000" pitchFamily="65" charset="-120"/>
                        </a:rPr>
                        <a:t>為主（專業科目、實習課程、專題實作等）</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基礎知識學科</a:t>
                      </a:r>
                      <a:r>
                        <a:rPr lang="zh-TW" altLang="en-US" sz="2100" dirty="0">
                          <a:latin typeface="標楷體" panose="03000509000000000000" pitchFamily="65" charset="-120"/>
                          <a:ea typeface="標楷體" panose="03000509000000000000" pitchFamily="65" charset="-120"/>
                        </a:rPr>
                        <a:t>為基礎（國文、英文、數學、歷史、地理、物理、化學、生物等）</a:t>
                      </a:r>
                    </a:p>
                  </a:txBody>
                  <a:tcPr anchor="ctr"/>
                </a:tc>
                <a:extLst>
                  <a:ext uri="{0D108BD9-81ED-4DB2-BD59-A6C34878D82A}">
                    <a16:rowId xmlns:a16="http://schemas.microsoft.com/office/drawing/2014/main" val="3003765912"/>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學生特質</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喜歡動手實作</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對學術研究濃厚興趣</a:t>
                      </a:r>
                    </a:p>
                  </a:txBody>
                  <a:tcPr anchor="ctr"/>
                </a:tc>
                <a:extLst>
                  <a:ext uri="{0D108BD9-81ED-4DB2-BD59-A6C34878D82A}">
                    <a16:rowId xmlns:a16="http://schemas.microsoft.com/office/drawing/2014/main" val="307138657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專業證照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無強調</a:t>
                      </a:r>
                    </a:p>
                  </a:txBody>
                  <a:tcPr anchor="ctr"/>
                </a:tc>
                <a:extLst>
                  <a:ext uri="{0D108BD9-81ED-4DB2-BD59-A6C34878D82A}">
                    <a16:rowId xmlns:a16="http://schemas.microsoft.com/office/drawing/2014/main" val="3149190895"/>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升學考試</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四技二專統一入學測驗</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大學學科能力測驗、分科測驗</a:t>
                      </a:r>
                    </a:p>
                  </a:txBody>
                  <a:tcPr anchor="ctr"/>
                </a:tc>
                <a:extLst>
                  <a:ext uri="{0D108BD9-81ED-4DB2-BD59-A6C34878D82A}">
                    <a16:rowId xmlns:a16="http://schemas.microsoft.com/office/drawing/2014/main" val="2213980"/>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升學進路</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以科技大學、技術學院為主；</a:t>
                      </a:r>
                      <a:r>
                        <a:rPr lang="en-US" altLang="zh-TW" sz="2100" dirty="0">
                          <a:latin typeface="標楷體" panose="03000509000000000000" pitchFamily="65" charset="-120"/>
                          <a:ea typeface="標楷體" panose="03000509000000000000" pitchFamily="65" charset="-120"/>
                        </a:rPr>
                        <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一般大學為輔</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以一般大學為主；</a:t>
                      </a:r>
                      <a:r>
                        <a:rPr lang="en-US" altLang="zh-TW" sz="2100" dirty="0">
                          <a:latin typeface="標楷體" panose="03000509000000000000" pitchFamily="65" charset="-120"/>
                          <a:ea typeface="標楷體" panose="03000509000000000000" pitchFamily="65" charset="-120"/>
                        </a:rPr>
                        <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科技大學、技術學院為輔</a:t>
                      </a:r>
                    </a:p>
                  </a:txBody>
                  <a:tcPr anchor="ctr"/>
                </a:tc>
                <a:extLst>
                  <a:ext uri="{0D108BD9-81ED-4DB2-BD59-A6C34878D82A}">
                    <a16:rowId xmlns:a16="http://schemas.microsoft.com/office/drawing/2014/main" val="4106053708"/>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未來發展</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產學攜手合作</a:t>
                      </a:r>
                      <a:r>
                        <a:rPr lang="zh-TW" altLang="en-US" sz="2100" dirty="0">
                          <a:latin typeface="標楷體" panose="03000509000000000000" pitchFamily="65" charset="-120"/>
                          <a:ea typeface="標楷體" panose="03000509000000000000" pitchFamily="65" charset="-120"/>
                        </a:rPr>
                        <a:t>，實務及技術能力強，所學與職場所需能力接軌</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基礎學科強，但所學與職場較無接軌，以</a:t>
                      </a:r>
                      <a:r>
                        <a:rPr lang="zh-TW" altLang="en-US" sz="2100" dirty="0">
                          <a:solidFill>
                            <a:srgbClr val="FF0000"/>
                          </a:solidFill>
                          <a:latin typeface="標楷體" panose="03000509000000000000" pitchFamily="65" charset="-120"/>
                          <a:ea typeface="標楷體" panose="03000509000000000000" pitchFamily="65" charset="-120"/>
                        </a:rPr>
                        <a:t>研究型工作</a:t>
                      </a:r>
                      <a:r>
                        <a:rPr lang="zh-TW" altLang="en-US" sz="2100" dirty="0">
                          <a:latin typeface="標楷體" panose="03000509000000000000" pitchFamily="65" charset="-120"/>
                          <a:ea typeface="標楷體" panose="03000509000000000000" pitchFamily="65" charset="-120"/>
                        </a:rPr>
                        <a:t>為主</a:t>
                      </a:r>
                    </a:p>
                  </a:txBody>
                  <a:tcPr anchor="ctr"/>
                </a:tc>
                <a:extLst>
                  <a:ext uri="{0D108BD9-81ED-4DB2-BD59-A6C34878D82A}">
                    <a16:rowId xmlns:a16="http://schemas.microsoft.com/office/drawing/2014/main" val="460126388"/>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3"/>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ustDataLst>
      <p:tags r:id="rId1"/>
    </p:custDataLst>
    <p:extLst>
      <p:ext uri="{BB962C8B-B14F-4D97-AF65-F5344CB8AC3E}">
        <p14:creationId xmlns:p14="http://schemas.microsoft.com/office/powerpoint/2010/main" val="265611423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nvGraphicFramePr>
        <p:xfrm>
          <a:off x="1019434" y="1988841"/>
          <a:ext cx="9901101" cy="4536503"/>
        </p:xfrm>
        <a:graphic>
          <a:graphicData uri="http://schemas.openxmlformats.org/drawingml/2006/table">
            <a:tbl>
              <a:tblPr/>
              <a:tblGrid>
                <a:gridCol w="2398920">
                  <a:extLst>
                    <a:ext uri="{9D8B030D-6E8A-4147-A177-3AD203B41FA5}">
                      <a16:colId xmlns:a16="http://schemas.microsoft.com/office/drawing/2014/main" val="20002"/>
                    </a:ext>
                  </a:extLst>
                </a:gridCol>
                <a:gridCol w="2398918">
                  <a:extLst>
                    <a:ext uri="{9D8B030D-6E8A-4147-A177-3AD203B41FA5}">
                      <a16:colId xmlns:a16="http://schemas.microsoft.com/office/drawing/2014/main" val="20003"/>
                    </a:ext>
                  </a:extLst>
                </a:gridCol>
                <a:gridCol w="2550149">
                  <a:extLst>
                    <a:ext uri="{9D8B030D-6E8A-4147-A177-3AD203B41FA5}">
                      <a16:colId xmlns:a16="http://schemas.microsoft.com/office/drawing/2014/main" val="20004"/>
                    </a:ext>
                  </a:extLst>
                </a:gridCol>
                <a:gridCol w="2553114">
                  <a:extLst>
                    <a:ext uri="{9D8B030D-6E8A-4147-A177-3AD203B41FA5}">
                      <a16:colId xmlns:a16="http://schemas.microsoft.com/office/drawing/2014/main" val="20005"/>
                    </a:ext>
                  </a:extLst>
                </a:gridCol>
              </a:tblGrid>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高職</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106241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1270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a:ln>
                            <a:noFill/>
                          </a:ln>
                          <a:solidFill>
                            <a:srgbClr val="FF0000"/>
                          </a:solidFill>
                          <a:effectLst/>
                          <a:latin typeface="標楷體" pitchFamily="65" charset="-120"/>
                          <a:ea typeface="標楷體" pitchFamily="65" charset="-120"/>
                        </a:rPr>
                        <a:t>25400</a:t>
                      </a:r>
                      <a:endParaRPr kumimoji="1" lang="en-US" altLang="zh-TW" sz="3600" b="1" i="0" u="none" strike="noStrike" cap="none" normalizeH="0" baseline="0" dirty="0">
                        <a:ln>
                          <a:noFill/>
                        </a:ln>
                        <a:solidFill>
                          <a:srgbClr val="FF0000"/>
                        </a:solidFill>
                        <a:effectLst/>
                        <a:latin typeface="標楷體" pitchFamily="65" charset="-120"/>
                        <a:ea typeface="標楷體" pitchFamily="65" charset="-12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rgbClr val="FF0000"/>
                          </a:solidFill>
                          <a:effectLst/>
                          <a:latin typeface="標楷體" pitchFamily="65" charset="-120"/>
                          <a:ea typeface="標楷體" pitchFamily="65" charset="-120"/>
                        </a:rPr>
                        <a:t>25400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4001400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3"/>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4"/>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ustDataLst>
      <p:tags r:id="rId1"/>
    </p:custDataLst>
    <p:extLst>
      <p:ext uri="{BB962C8B-B14F-4D97-AF65-F5344CB8AC3E}">
        <p14:creationId xmlns:p14="http://schemas.microsoft.com/office/powerpoint/2010/main" val="1104284398"/>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2024/11/27</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71</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3"/>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4"/>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5"/>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ustDataLst>
      <p:tags r:id="rId1"/>
    </p:custDataLst>
    <p:extLst>
      <p:ext uri="{BB962C8B-B14F-4D97-AF65-F5344CB8AC3E}">
        <p14:creationId xmlns:p14="http://schemas.microsoft.com/office/powerpoint/2010/main" val="2524802549"/>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2024/11/27</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72</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3"/>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4"/>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ustDataLst>
      <p:tags r:id="rId1"/>
    </p:custDataLst>
    <p:extLst>
      <p:ext uri="{BB962C8B-B14F-4D97-AF65-F5344CB8AC3E}">
        <p14:creationId xmlns:p14="http://schemas.microsoft.com/office/powerpoint/2010/main" val="195822355"/>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2" name="圖片 1">
            <a:extLst>
              <a:ext uri="{FF2B5EF4-FFF2-40B4-BE49-F238E27FC236}">
                <a16:creationId xmlns:a16="http://schemas.microsoft.com/office/drawing/2014/main" id="{157C1786-1E1D-4F85-8069-A2B2EA3501B8}"/>
              </a:ext>
            </a:extLst>
          </p:cNvPr>
          <p:cNvPicPr>
            <a:picLocks noChangeAspect="1"/>
          </p:cNvPicPr>
          <p:nvPr/>
        </p:nvPicPr>
        <p:blipFill rotWithShape="1">
          <a:blip r:embed="rId5"/>
          <a:srcRect t="1239"/>
          <a:stretch/>
        </p:blipFill>
        <p:spPr>
          <a:xfrm>
            <a:off x="2472332" y="1269682"/>
            <a:ext cx="3921020" cy="5581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595500" y="2420888"/>
            <a:ext cx="90010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四、國中教育會考說明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76</a:t>
            </a:fld>
            <a:endParaRPr kumimoji="0" lang="en-US" altLang="zh-TW" sz="1200">
              <a:solidFill>
                <a:srgbClr val="0C3226"/>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1130652372"/>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87488" y="2348881"/>
            <a:ext cx="8636496"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三、適性輔導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8</a:t>
            </a:fld>
            <a:endParaRPr kumimoji="0" lang="en-US" altLang="zh-TW" sz="1200">
              <a:solidFill>
                <a:srgbClr val="0C3226"/>
              </a:solidFill>
            </a:endParaRPr>
          </a:p>
        </p:txBody>
      </p:sp>
    </p:spTree>
    <p:custDataLst>
      <p:tags r:id="rId1"/>
    </p:custDataLst>
    <p:extLst>
      <p:ext uri="{BB962C8B-B14F-4D97-AF65-F5344CB8AC3E}">
        <p14:creationId xmlns:p14="http://schemas.microsoft.com/office/powerpoint/2010/main" val="22677765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r>
              <a:rPr lang="zh-TW" altLang="en-US" dirty="0">
                <a:solidFill>
                  <a:srgbClr val="003366"/>
                </a:solidFill>
              </a:rPr>
              <a:t/>
            </a: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3"/>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4"/>
          <a:srcRect/>
          <a:stretch>
            <a:fillRect/>
          </a:stretch>
        </p:blipFill>
        <p:spPr bwMode="auto">
          <a:xfrm>
            <a:off x="6502400" y="2268138"/>
            <a:ext cx="4274120" cy="4375552"/>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40342301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3"/>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4"/>
          <a:srcRect/>
          <a:stretch>
            <a:fillRect/>
          </a:stretch>
        </p:blipFill>
        <p:spPr bwMode="auto">
          <a:xfrm>
            <a:off x="6283326" y="2253121"/>
            <a:ext cx="4853234" cy="4390567"/>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5961999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3"/>
          <a:srcRect/>
          <a:stretch>
            <a:fillRect/>
          </a:stretch>
        </p:blipFill>
        <p:spPr bwMode="auto">
          <a:xfrm>
            <a:off x="1631504" y="1244599"/>
            <a:ext cx="5188396" cy="529347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8435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3"/>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4"/>
          <a:srcRect/>
          <a:stretch>
            <a:fillRect/>
          </a:stretch>
        </p:blipFill>
        <p:spPr bwMode="auto">
          <a:xfrm>
            <a:off x="6491289" y="2357439"/>
            <a:ext cx="3819525" cy="4143375"/>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15295717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5F8635E-D4AB-4B7C-9BB1-4C32B2B31EB6}"/>
              </a:ext>
            </a:extLst>
          </p:cNvPr>
          <p:cNvPicPr>
            <a:picLocks noChangeAspect="1"/>
          </p:cNvPicPr>
          <p:nvPr/>
        </p:nvPicPr>
        <p:blipFill>
          <a:blip r:embed="rId3"/>
          <a:stretch>
            <a:fillRect/>
          </a:stretch>
        </p:blipFill>
        <p:spPr>
          <a:xfrm>
            <a:off x="2927648" y="27814"/>
            <a:ext cx="7262434" cy="6802371"/>
          </a:xfrm>
          <a:prstGeom prst="rect">
            <a:avLst/>
          </a:prstGeom>
        </p:spPr>
      </p:pic>
    </p:spTree>
    <p:custDataLst>
      <p:tags r:id="rId1"/>
    </p:custDataLst>
    <p:extLst>
      <p:ext uri="{BB962C8B-B14F-4D97-AF65-F5344CB8AC3E}">
        <p14:creationId xmlns:p14="http://schemas.microsoft.com/office/powerpoint/2010/main" val="574019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8472264" y="3429000"/>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ustDataLst>
      <p:tags r:id="rId1"/>
    </p:custDataLst>
    <p:extLst>
      <p:ext uri="{BB962C8B-B14F-4D97-AF65-F5344CB8AC3E}">
        <p14:creationId xmlns:p14="http://schemas.microsoft.com/office/powerpoint/2010/main" val="19091175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3"/>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4"/>
          <a:srcRect/>
          <a:stretch>
            <a:fillRect/>
          </a:stretch>
        </p:blipFill>
        <p:spPr bwMode="auto">
          <a:xfrm>
            <a:off x="6027740" y="1988840"/>
            <a:ext cx="6011783" cy="424847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962042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230843A-8D34-4DCD-9BDB-568184A39073}"/>
              </a:ext>
            </a:extLst>
          </p:cNvPr>
          <p:cNvPicPr>
            <a:picLocks noChangeAspect="1"/>
          </p:cNvPicPr>
          <p:nvPr/>
        </p:nvPicPr>
        <p:blipFill>
          <a:blip r:embed="rId3"/>
          <a:stretch>
            <a:fillRect/>
          </a:stretch>
        </p:blipFill>
        <p:spPr>
          <a:xfrm>
            <a:off x="1445063" y="0"/>
            <a:ext cx="9301873" cy="6858000"/>
          </a:xfrm>
          <a:prstGeom prst="rect">
            <a:avLst/>
          </a:prstGeom>
        </p:spPr>
      </p:pic>
    </p:spTree>
    <p:custDataLst>
      <p:tags r:id="rId1"/>
    </p:custDataLst>
    <p:extLst>
      <p:ext uri="{BB962C8B-B14F-4D97-AF65-F5344CB8AC3E}">
        <p14:creationId xmlns:p14="http://schemas.microsoft.com/office/powerpoint/2010/main" val="16461627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17F8F7D-37DD-4781-8E78-1405C4FA5194}"/>
              </a:ext>
            </a:extLst>
          </p:cNvPr>
          <p:cNvPicPr>
            <a:picLocks noChangeAspect="1"/>
          </p:cNvPicPr>
          <p:nvPr/>
        </p:nvPicPr>
        <p:blipFill>
          <a:blip r:embed="rId3"/>
          <a:stretch>
            <a:fillRect/>
          </a:stretch>
        </p:blipFill>
        <p:spPr>
          <a:xfrm>
            <a:off x="1030539" y="0"/>
            <a:ext cx="10130921" cy="6858000"/>
          </a:xfrm>
          <a:prstGeom prst="rect">
            <a:avLst/>
          </a:prstGeom>
        </p:spPr>
      </p:pic>
    </p:spTree>
    <p:custDataLst>
      <p:tags r:id="rId1"/>
    </p:custDataLst>
    <p:extLst>
      <p:ext uri="{BB962C8B-B14F-4D97-AF65-F5344CB8AC3E}">
        <p14:creationId xmlns:p14="http://schemas.microsoft.com/office/powerpoint/2010/main" val="4011050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4860383-0FE8-4BE3-9FDD-31E0B35C9F43}"/>
              </a:ext>
            </a:extLst>
          </p:cNvPr>
          <p:cNvPicPr>
            <a:picLocks noChangeAspect="1"/>
          </p:cNvPicPr>
          <p:nvPr/>
        </p:nvPicPr>
        <p:blipFill>
          <a:blip r:embed="rId3"/>
          <a:stretch>
            <a:fillRect/>
          </a:stretch>
        </p:blipFill>
        <p:spPr>
          <a:xfrm>
            <a:off x="1436929" y="0"/>
            <a:ext cx="9318141" cy="6858000"/>
          </a:xfrm>
          <a:prstGeom prst="rect">
            <a:avLst/>
          </a:prstGeom>
        </p:spPr>
      </p:pic>
    </p:spTree>
    <p:custDataLst>
      <p:tags r:id="rId1"/>
    </p:custDataLst>
    <p:extLst>
      <p:ext uri="{BB962C8B-B14F-4D97-AF65-F5344CB8AC3E}">
        <p14:creationId xmlns:p14="http://schemas.microsoft.com/office/powerpoint/2010/main" val="2011769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9CEA502-1C53-4915-9672-2843506707B4}"/>
              </a:ext>
            </a:extLst>
          </p:cNvPr>
          <p:cNvPicPr>
            <a:picLocks noChangeAspect="1"/>
          </p:cNvPicPr>
          <p:nvPr/>
        </p:nvPicPr>
        <p:blipFill>
          <a:blip r:embed="rId3"/>
          <a:stretch>
            <a:fillRect/>
          </a:stretch>
        </p:blipFill>
        <p:spPr>
          <a:xfrm>
            <a:off x="1008866" y="0"/>
            <a:ext cx="10174267" cy="6858000"/>
          </a:xfrm>
          <a:prstGeom prst="rect">
            <a:avLst/>
          </a:prstGeom>
        </p:spPr>
      </p:pic>
    </p:spTree>
    <p:custDataLst>
      <p:tags r:id="rId1"/>
    </p:custDataLst>
    <p:extLst>
      <p:ext uri="{BB962C8B-B14F-4D97-AF65-F5344CB8AC3E}">
        <p14:creationId xmlns:p14="http://schemas.microsoft.com/office/powerpoint/2010/main" val="25739117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559496" y="2492896"/>
            <a:ext cx="9576617"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五、桃連區主要入學管道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97</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98</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羅浮高中</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桃園市單獨招生入學管道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234554"/>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38.xml><?xml version="1.0" encoding="utf-8"?>
<p:tagLst xmlns:a="http://schemas.openxmlformats.org/drawingml/2006/main" xmlns:r="http://schemas.openxmlformats.org/officeDocument/2006/relationships" xmlns:p="http://schemas.openxmlformats.org/presentationml/2006/main">
  <p:tag name="AMA" val="2.1"/>
</p:tagLst>
</file>

<file path=ppt/tags/tag39.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40.xml><?xml version="1.0" encoding="utf-8"?>
<p:tagLst xmlns:a="http://schemas.openxmlformats.org/drawingml/2006/main" xmlns:r="http://schemas.openxmlformats.org/officeDocument/2006/relationships" xmlns:p="http://schemas.openxmlformats.org/presentationml/2006/main">
  <p:tag name="AMA" val="2.1"/>
</p:tagLst>
</file>

<file path=ppt/tags/tag41.xml><?xml version="1.0" encoding="utf-8"?>
<p:tagLst xmlns:a="http://schemas.openxmlformats.org/drawingml/2006/main" xmlns:r="http://schemas.openxmlformats.org/officeDocument/2006/relationships" xmlns:p="http://schemas.openxmlformats.org/presentationml/2006/main">
  <p:tag name="AMA" val="2.1"/>
</p:tagLst>
</file>

<file path=ppt/tags/tag42.xml><?xml version="1.0" encoding="utf-8"?>
<p:tagLst xmlns:a="http://schemas.openxmlformats.org/drawingml/2006/main" xmlns:r="http://schemas.openxmlformats.org/officeDocument/2006/relationships" xmlns:p="http://schemas.openxmlformats.org/presentationml/2006/main">
  <p:tag name="AMA" val="2.1"/>
</p:tagLst>
</file>

<file path=ppt/tags/tag43.xml><?xml version="1.0" encoding="utf-8"?>
<p:tagLst xmlns:a="http://schemas.openxmlformats.org/drawingml/2006/main" xmlns:r="http://schemas.openxmlformats.org/officeDocument/2006/relationships" xmlns:p="http://schemas.openxmlformats.org/presentationml/2006/main">
  <p:tag name="AMA" val="2.1"/>
</p:tagLst>
</file>

<file path=ppt/tags/tag44.xml><?xml version="1.0" encoding="utf-8"?>
<p:tagLst xmlns:a="http://schemas.openxmlformats.org/drawingml/2006/main" xmlns:r="http://schemas.openxmlformats.org/officeDocument/2006/relationships" xmlns:p="http://schemas.openxmlformats.org/presentationml/2006/main">
  <p:tag name="AMA" val="2.1"/>
</p:tagLst>
</file>

<file path=ppt/tags/tag45.xml><?xml version="1.0" encoding="utf-8"?>
<p:tagLst xmlns:a="http://schemas.openxmlformats.org/drawingml/2006/main" xmlns:r="http://schemas.openxmlformats.org/officeDocument/2006/relationships" xmlns:p="http://schemas.openxmlformats.org/presentationml/2006/main">
  <p:tag name="AMA" val="2.1"/>
</p:tagLst>
</file>

<file path=ppt/tags/tag46.xml><?xml version="1.0" encoding="utf-8"?>
<p:tagLst xmlns:a="http://schemas.openxmlformats.org/drawingml/2006/main" xmlns:r="http://schemas.openxmlformats.org/officeDocument/2006/relationships" xmlns:p="http://schemas.openxmlformats.org/presentationml/2006/main">
  <p:tag name="AMA" val="2.1"/>
</p:tagLst>
</file>

<file path=ppt/tags/tag47.xml><?xml version="1.0" encoding="utf-8"?>
<p:tagLst xmlns:a="http://schemas.openxmlformats.org/drawingml/2006/main" xmlns:r="http://schemas.openxmlformats.org/officeDocument/2006/relationships" xmlns:p="http://schemas.openxmlformats.org/presentationml/2006/main">
  <p:tag name="AMA" val="2.1"/>
</p:tagLst>
</file>

<file path=ppt/tags/tag48.xml><?xml version="1.0" encoding="utf-8"?>
<p:tagLst xmlns:a="http://schemas.openxmlformats.org/drawingml/2006/main" xmlns:r="http://schemas.openxmlformats.org/officeDocument/2006/relationships" xmlns:p="http://schemas.openxmlformats.org/presentationml/2006/main">
  <p:tag name="AMA" val="2.1"/>
</p:tagLst>
</file>

<file path=ppt/tags/tag49.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50.xml><?xml version="1.0" encoding="utf-8"?>
<p:tagLst xmlns:a="http://schemas.openxmlformats.org/drawingml/2006/main" xmlns:r="http://schemas.openxmlformats.org/officeDocument/2006/relationships" xmlns:p="http://schemas.openxmlformats.org/presentationml/2006/main">
  <p:tag name="AMA" val="2.1"/>
</p:tagLst>
</file>

<file path=ppt/tags/tag51.xml><?xml version="1.0" encoding="utf-8"?>
<p:tagLst xmlns:a="http://schemas.openxmlformats.org/drawingml/2006/main" xmlns:r="http://schemas.openxmlformats.org/officeDocument/2006/relationships" xmlns:p="http://schemas.openxmlformats.org/presentationml/2006/main">
  <p:tag name="AMA" val="2.1"/>
</p:tagLst>
</file>

<file path=ppt/tags/tag52.xml><?xml version="1.0" encoding="utf-8"?>
<p:tagLst xmlns:a="http://schemas.openxmlformats.org/drawingml/2006/main" xmlns:r="http://schemas.openxmlformats.org/officeDocument/2006/relationships" xmlns:p="http://schemas.openxmlformats.org/presentationml/2006/main">
  <p:tag name="AMA" val="2.1"/>
</p:tagLst>
</file>

<file path=ppt/tags/tag53.xml><?xml version="1.0" encoding="utf-8"?>
<p:tagLst xmlns:a="http://schemas.openxmlformats.org/drawingml/2006/main" xmlns:r="http://schemas.openxmlformats.org/officeDocument/2006/relationships" xmlns:p="http://schemas.openxmlformats.org/presentationml/2006/main">
  <p:tag name="AMA" val="2.1"/>
</p:tagLst>
</file>

<file path=ppt/tags/tag54.xml><?xml version="1.0" encoding="utf-8"?>
<p:tagLst xmlns:a="http://schemas.openxmlformats.org/drawingml/2006/main" xmlns:r="http://schemas.openxmlformats.org/officeDocument/2006/relationships" xmlns:p="http://schemas.openxmlformats.org/presentationml/2006/main">
  <p:tag name="AMA" val="2.1"/>
</p:tagLst>
</file>

<file path=ppt/tags/tag55.xml><?xml version="1.0" encoding="utf-8"?>
<p:tagLst xmlns:a="http://schemas.openxmlformats.org/drawingml/2006/main" xmlns:r="http://schemas.openxmlformats.org/officeDocument/2006/relationships" xmlns:p="http://schemas.openxmlformats.org/presentationml/2006/main">
  <p:tag name="AMA" val="2.1"/>
</p:tagLst>
</file>

<file path=ppt/tags/tag56.xml><?xml version="1.0" encoding="utf-8"?>
<p:tagLst xmlns:a="http://schemas.openxmlformats.org/drawingml/2006/main" xmlns:r="http://schemas.openxmlformats.org/officeDocument/2006/relationships" xmlns:p="http://schemas.openxmlformats.org/presentationml/2006/main">
  <p:tag name="AMA" val="2.1"/>
</p:tagLst>
</file>

<file path=ppt/tags/tag57.xml><?xml version="1.0" encoding="utf-8"?>
<p:tagLst xmlns:a="http://schemas.openxmlformats.org/drawingml/2006/main" xmlns:r="http://schemas.openxmlformats.org/officeDocument/2006/relationships" xmlns:p="http://schemas.openxmlformats.org/presentationml/2006/main">
  <p:tag name="AMA" val="2.1"/>
</p:tagLst>
</file>

<file path=ppt/tags/tag58.xml><?xml version="1.0" encoding="utf-8"?>
<p:tagLst xmlns:a="http://schemas.openxmlformats.org/drawingml/2006/main" xmlns:r="http://schemas.openxmlformats.org/officeDocument/2006/relationships" xmlns:p="http://schemas.openxmlformats.org/presentationml/2006/main">
  <p:tag name="AMA" val="2.1"/>
</p:tagLst>
</file>

<file path=ppt/tags/tag59.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60.xml><?xml version="1.0" encoding="utf-8"?>
<p:tagLst xmlns:a="http://schemas.openxmlformats.org/drawingml/2006/main" xmlns:r="http://schemas.openxmlformats.org/officeDocument/2006/relationships" xmlns:p="http://schemas.openxmlformats.org/presentationml/2006/main">
  <p:tag name="AMA" val="2.1"/>
</p:tagLst>
</file>

<file path=ppt/tags/tag61.xml><?xml version="1.0" encoding="utf-8"?>
<p:tagLst xmlns:a="http://schemas.openxmlformats.org/drawingml/2006/main" xmlns:r="http://schemas.openxmlformats.org/officeDocument/2006/relationships" xmlns:p="http://schemas.openxmlformats.org/presentationml/2006/main">
  <p:tag name="AMA" val="2.1"/>
</p:tagLst>
</file>

<file path=ppt/tags/tag62.xml><?xml version="1.0" encoding="utf-8"?>
<p:tagLst xmlns:a="http://schemas.openxmlformats.org/drawingml/2006/main" xmlns:r="http://schemas.openxmlformats.org/officeDocument/2006/relationships" xmlns:p="http://schemas.openxmlformats.org/presentationml/2006/main">
  <p:tag name="AMA" val="2.1"/>
</p:tagLst>
</file>

<file path=ppt/tags/tag63.xml><?xml version="1.0" encoding="utf-8"?>
<p:tagLst xmlns:a="http://schemas.openxmlformats.org/drawingml/2006/main" xmlns:r="http://schemas.openxmlformats.org/officeDocument/2006/relationships" xmlns:p="http://schemas.openxmlformats.org/presentationml/2006/main">
  <p:tag name="AMA" val="2.1"/>
</p:tagLst>
</file>

<file path=ppt/tags/tag64.xml><?xml version="1.0" encoding="utf-8"?>
<p:tagLst xmlns:a="http://schemas.openxmlformats.org/drawingml/2006/main" xmlns:r="http://schemas.openxmlformats.org/officeDocument/2006/relationships" xmlns:p="http://schemas.openxmlformats.org/presentationml/2006/main">
  <p:tag name="AMA" val="2.1"/>
</p:tagLst>
</file>

<file path=ppt/tags/tag65.xml><?xml version="1.0" encoding="utf-8"?>
<p:tagLst xmlns:a="http://schemas.openxmlformats.org/drawingml/2006/main" xmlns:r="http://schemas.openxmlformats.org/officeDocument/2006/relationships" xmlns:p="http://schemas.openxmlformats.org/presentationml/2006/main">
  <p:tag name="AMA" val="2.1"/>
</p:tagLst>
</file>

<file path=ppt/tags/tag66.xml><?xml version="1.0" encoding="utf-8"?>
<p:tagLst xmlns:a="http://schemas.openxmlformats.org/drawingml/2006/main" xmlns:r="http://schemas.openxmlformats.org/officeDocument/2006/relationships" xmlns:p="http://schemas.openxmlformats.org/presentationml/2006/main">
  <p:tag name="AMA" val="2.1"/>
</p:tagLst>
</file>

<file path=ppt/tags/tag67.xml><?xml version="1.0" encoding="utf-8"?>
<p:tagLst xmlns:a="http://schemas.openxmlformats.org/drawingml/2006/main" xmlns:r="http://schemas.openxmlformats.org/officeDocument/2006/relationships" xmlns:p="http://schemas.openxmlformats.org/presentationml/2006/main">
  <p:tag name="AMA" val="2.1"/>
</p:tagLst>
</file>

<file path=ppt/tags/tag68.xml><?xml version="1.0" encoding="utf-8"?>
<p:tagLst xmlns:a="http://schemas.openxmlformats.org/drawingml/2006/main" xmlns:r="http://schemas.openxmlformats.org/officeDocument/2006/relationships" xmlns:p="http://schemas.openxmlformats.org/presentationml/2006/main">
  <p:tag name="AMA" val="2.1"/>
</p:tagLst>
</file>

<file path=ppt/tags/tag69.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70.xml><?xml version="1.0" encoding="utf-8"?>
<p:tagLst xmlns:a="http://schemas.openxmlformats.org/drawingml/2006/main" xmlns:r="http://schemas.openxmlformats.org/officeDocument/2006/relationships" xmlns:p="http://schemas.openxmlformats.org/presentationml/2006/main">
  <p:tag name="AMA" val="2.1"/>
</p:tagLst>
</file>

<file path=ppt/tags/tag71.xml><?xml version="1.0" encoding="utf-8"?>
<p:tagLst xmlns:a="http://schemas.openxmlformats.org/drawingml/2006/main" xmlns:r="http://schemas.openxmlformats.org/officeDocument/2006/relationships" xmlns:p="http://schemas.openxmlformats.org/presentationml/2006/main">
  <p:tag name="AMA" val="2.1"/>
</p:tagLst>
</file>

<file path=ppt/tags/tag72.xml><?xml version="1.0" encoding="utf-8"?>
<p:tagLst xmlns:a="http://schemas.openxmlformats.org/drawingml/2006/main" xmlns:r="http://schemas.openxmlformats.org/officeDocument/2006/relationships" xmlns:p="http://schemas.openxmlformats.org/presentationml/2006/main">
  <p:tag name="AMA" val="2.1"/>
</p:tagLst>
</file>

<file path=ppt/tags/tag73.xml><?xml version="1.0" encoding="utf-8"?>
<p:tagLst xmlns:a="http://schemas.openxmlformats.org/drawingml/2006/main" xmlns:r="http://schemas.openxmlformats.org/officeDocument/2006/relationships" xmlns:p="http://schemas.openxmlformats.org/presentationml/2006/main">
  <p:tag name="AMA" val="2.1"/>
</p:tagLst>
</file>

<file path=ppt/tags/tag74.xml><?xml version="1.0" encoding="utf-8"?>
<p:tagLst xmlns:a="http://schemas.openxmlformats.org/drawingml/2006/main" xmlns:r="http://schemas.openxmlformats.org/officeDocument/2006/relationships" xmlns:p="http://schemas.openxmlformats.org/presentationml/2006/main">
  <p:tag name="AMA" val="2.1"/>
</p:tagLst>
</file>

<file path=ppt/tags/tag75.xml><?xml version="1.0" encoding="utf-8"?>
<p:tagLst xmlns:a="http://schemas.openxmlformats.org/drawingml/2006/main" xmlns:r="http://schemas.openxmlformats.org/officeDocument/2006/relationships" xmlns:p="http://schemas.openxmlformats.org/presentationml/2006/main">
  <p:tag name="AMA" val="2.1"/>
</p:tagLst>
</file>

<file path=ppt/tags/tag76.xml><?xml version="1.0" encoding="utf-8"?>
<p:tagLst xmlns:a="http://schemas.openxmlformats.org/drawingml/2006/main" xmlns:r="http://schemas.openxmlformats.org/officeDocument/2006/relationships" xmlns:p="http://schemas.openxmlformats.org/presentationml/2006/main">
  <p:tag name="AMA" val="2.1"/>
</p:tagLst>
</file>

<file path=ppt/tags/tag77.xml><?xml version="1.0" encoding="utf-8"?>
<p:tagLst xmlns:a="http://schemas.openxmlformats.org/drawingml/2006/main" xmlns:r="http://schemas.openxmlformats.org/officeDocument/2006/relationships" xmlns:p="http://schemas.openxmlformats.org/presentationml/2006/main">
  <p:tag name="AMA" val="2.1"/>
</p:tagLst>
</file>

<file path=ppt/tags/tag78.xml><?xml version="1.0" encoding="utf-8"?>
<p:tagLst xmlns:a="http://schemas.openxmlformats.org/drawingml/2006/main" xmlns:r="http://schemas.openxmlformats.org/officeDocument/2006/relationships" xmlns:p="http://schemas.openxmlformats.org/presentationml/2006/main">
  <p:tag name="AMA" val="2.1"/>
</p:tagLst>
</file>

<file path=ppt/tags/tag79.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80.xml><?xml version="1.0" encoding="utf-8"?>
<p:tagLst xmlns:a="http://schemas.openxmlformats.org/drawingml/2006/main" xmlns:r="http://schemas.openxmlformats.org/officeDocument/2006/relationships" xmlns:p="http://schemas.openxmlformats.org/presentationml/2006/main">
  <p:tag name="AMA" val="2.1"/>
</p:tagLst>
</file>

<file path=ppt/tags/tag81.xml><?xml version="1.0" encoding="utf-8"?>
<p:tagLst xmlns:a="http://schemas.openxmlformats.org/drawingml/2006/main" xmlns:r="http://schemas.openxmlformats.org/officeDocument/2006/relationships" xmlns:p="http://schemas.openxmlformats.org/presentationml/2006/main">
  <p:tag name="AMA" val="2.1"/>
</p:tagLst>
</file>

<file path=ppt/tags/tag82.xml><?xml version="1.0" encoding="utf-8"?>
<p:tagLst xmlns:a="http://schemas.openxmlformats.org/drawingml/2006/main" xmlns:r="http://schemas.openxmlformats.org/officeDocument/2006/relationships" xmlns:p="http://schemas.openxmlformats.org/presentationml/2006/main">
  <p:tag name="AMA" val="2.1"/>
</p:tagLst>
</file>

<file path=ppt/tags/tag83.xml><?xml version="1.0" encoding="utf-8"?>
<p:tagLst xmlns:a="http://schemas.openxmlformats.org/drawingml/2006/main" xmlns:r="http://schemas.openxmlformats.org/officeDocument/2006/relationships" xmlns:p="http://schemas.openxmlformats.org/presentationml/2006/main">
  <p:tag name="AMA" val="2.1"/>
</p:tagLst>
</file>

<file path=ppt/tags/tag84.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17759</TotalTime>
  <Words>11202</Words>
  <Application>Microsoft Office PowerPoint</Application>
  <PresentationFormat>寬螢幕</PresentationFormat>
  <Paragraphs>1964</Paragraphs>
  <Slides>154</Slides>
  <Notes>48</Notes>
  <HiddenSlides>0</HiddenSlides>
  <MMClips>0</MMClips>
  <ScaleCrop>false</ScaleCrop>
  <HeadingPairs>
    <vt:vector size="8" baseType="variant">
      <vt:variant>
        <vt:lpstr>使用字型</vt:lpstr>
      </vt:variant>
      <vt:variant>
        <vt:i4>22</vt:i4>
      </vt:variant>
      <vt:variant>
        <vt:lpstr>佈景主題</vt:lpstr>
      </vt:variant>
      <vt:variant>
        <vt:i4>2</vt:i4>
      </vt:variant>
      <vt:variant>
        <vt:lpstr>內嵌 OLE 伺服程式</vt:lpstr>
      </vt:variant>
      <vt:variant>
        <vt:i4>1</vt:i4>
      </vt:variant>
      <vt:variant>
        <vt:lpstr>投影片標題</vt:lpstr>
      </vt:variant>
      <vt:variant>
        <vt:i4>154</vt:i4>
      </vt:variant>
    </vt:vector>
  </HeadingPairs>
  <TitlesOfParts>
    <vt:vector size="179" baseType="lpstr">
      <vt:lpstr>Arial Unicode MS</vt:lpstr>
      <vt:lpstr>BiauKai</vt:lpstr>
      <vt:lpstr>Cataneo BT</vt:lpstr>
      <vt:lpstr>Gulim</vt:lpstr>
      <vt:lpstr>Microsoft YaHei UI</vt:lpstr>
      <vt:lpstr>文鼎中圓</vt:lpstr>
      <vt:lpstr>華康新特明體</vt:lpstr>
      <vt:lpstr>華康儷特圓</vt:lpstr>
      <vt:lpstr>微軟正黑體</vt:lpstr>
      <vt:lpstr>微軟正黑體</vt:lpstr>
      <vt:lpstr>新細明體</vt:lpstr>
      <vt:lpstr>標楷體</vt:lpstr>
      <vt:lpstr>標楷體</vt:lpstr>
      <vt:lpstr>Arial</vt:lpstr>
      <vt:lpstr>Calibri</vt:lpstr>
      <vt:lpstr>Candara</vt:lpstr>
      <vt:lpstr>Segoe UI</vt:lpstr>
      <vt:lpstr>Tahoma</vt:lpstr>
      <vt:lpstr>Times New Roman</vt:lpstr>
      <vt:lpstr>Verdana</vt:lpstr>
      <vt:lpstr>Wingdings</vt:lpstr>
      <vt:lpstr>Wingdings 2</vt:lpstr>
      <vt:lpstr>12年國教簡報</vt:lpstr>
      <vt:lpstr>Office 佈景主題</vt:lpstr>
      <vt:lpstr>PhotoImpact</vt:lpstr>
      <vt:lpstr>PowerPoint 簡報</vt:lpstr>
      <vt:lpstr>          目次</vt:lpstr>
      <vt:lpstr>PowerPoint 簡報</vt:lpstr>
      <vt:lpstr>113學年度適性入學成果</vt:lpstr>
      <vt:lpstr>113學年度適性入學成果</vt:lpstr>
      <vt:lpstr>113學年度適性入學成果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以智慧型手機、平板為例</vt:lpstr>
      <vt:lpstr>專業群科分析－以智慧型手機、平板為例 1/5</vt:lpstr>
      <vt:lpstr>專業群科分析－以智慧型手機、平板為例 2/5</vt:lpstr>
      <vt:lpstr>專業群科分析－以智慧型手機、平板為例 3/5</vt:lpstr>
      <vt:lpstr>PowerPoint 簡報</vt:lpstr>
      <vt:lpstr>專業群科分析－以智慧型手機、平板為例 5/5</vt:lpstr>
      <vt:lpstr>以便利商店為例</vt:lpstr>
      <vt:lpstr>專業群科分析－以便利超商為例 1/3</vt:lpstr>
      <vt:lpstr>專業群科分析－以便利超商為例 2/3</vt:lpstr>
      <vt:lpstr>專業群科分析－以便利超商為例 3/3</vt:lpstr>
      <vt:lpstr>超商、賣場的貨架有哪些商品</vt:lpstr>
      <vt:lpstr>你最愛的飯糰是</vt:lpstr>
      <vt:lpstr>PowerPoint 簡報</vt:lpstr>
      <vt:lpstr>PowerPoint 簡報</vt:lpstr>
      <vt:lpstr>專業群科分析－以御飯糰為例 3/3</vt:lpstr>
      <vt:lpstr>以汽車為例</vt:lpstr>
      <vt:lpstr>專業群科分析－以汽車為例 1/5</vt:lpstr>
      <vt:lpstr>專業群科分析－以汽車為例 2/5</vt:lpstr>
      <vt:lpstr>專業群科分析－以汽車為例 3/5</vt:lpstr>
      <vt:lpstr>專業群科分析－以汽車為例 4/5</vt:lpstr>
      <vt:lpstr>專業群科分析－以汽車為例 5/5</vt:lpstr>
      <vt:lpstr>適性選擇技術型高中或學術型高中</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寫作測驗評量的能力</vt:lpstr>
      <vt:lpstr>答案卷樣式</vt:lpstr>
      <vt:lpstr>PowerPoint 簡報</vt:lpstr>
      <vt:lpstr>PowerPoint 簡報</vt:lpstr>
      <vt:lpstr>PowerPoint 簡報</vt:lpstr>
      <vt:lpstr>PowerPoint 簡報</vt:lpstr>
      <vt:lpstr>五、桃連區主要入學管道</vt:lpstr>
      <vt:lpstr>國中畢業生升學管道圖</vt:lpstr>
      <vt:lpstr>113學年度桃連區適性入學管道</vt:lpstr>
      <vt:lpstr>桃園市單獨招生入學管道</vt:lpstr>
      <vt:lpstr>PowerPoint 簡報</vt:lpstr>
      <vt:lpstr>桃園市完全免試入學管道</vt:lpstr>
      <vt:lpstr>資格、做法</vt:lpstr>
      <vt:lpstr>招生區域與學校</vt:lpstr>
      <vt:lpstr>PowerPoint 簡報</vt:lpstr>
      <vt:lpstr>PowerPoint 簡報</vt:lpstr>
      <vt:lpstr>桃連區113年-114年重要日程表(依管道彙整)</vt:lpstr>
      <vt:lpstr>PowerPoint 簡報</vt:lpstr>
      <vt:lpstr>專業群科甄選(特色招生)</vt:lpstr>
      <vt:lpstr>PowerPoint 簡報</vt:lpstr>
      <vt:lpstr>PowerPoint 簡報</vt:lpstr>
      <vt:lpstr>PowerPoint 簡報</vt:lpstr>
      <vt:lpstr>六、桃連區免試入學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114年桃連區免試入學-同分超額比序步驟</vt:lpstr>
      <vt:lpstr>PowerPoint 簡報</vt:lpstr>
      <vt:lpstr>PowerPoint 簡報</vt:lpstr>
      <vt:lpstr>PowerPoint 簡報</vt:lpstr>
      <vt:lpstr>五專入學時程</vt:lpstr>
      <vt:lpstr>五專完全免試、優先免試與聯合免試入學方式</vt:lpstr>
      <vt:lpstr>PowerPoint 簡報</vt:lpstr>
      <vt:lpstr>PowerPoint 簡報</vt:lpstr>
      <vt:lpstr>PowerPoint 簡報</vt:lpstr>
      <vt:lpstr>PowerPoint 簡報</vt:lpstr>
      <vt:lpstr>五專優先免試與聯合免試比序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User</cp:lastModifiedBy>
  <cp:revision>1447</cp:revision>
  <cp:lastPrinted>2024-09-26T09:54:57Z</cp:lastPrinted>
  <dcterms:created xsi:type="dcterms:W3CDTF">2012-05-12T02:14:41Z</dcterms:created>
  <dcterms:modified xsi:type="dcterms:W3CDTF">2024-11-27T00:11:18Z</dcterms:modified>
</cp:coreProperties>
</file>