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6.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1"/>
  </p:notesMasterIdLst>
  <p:handoutMasterIdLst>
    <p:handoutMasterId r:id="rId112"/>
  </p:handoutMasterIdLst>
  <p:sldIdLst>
    <p:sldId id="726" r:id="rId7"/>
    <p:sldId id="757" r:id="rId8"/>
    <p:sldId id="758" r:id="rId9"/>
    <p:sldId id="960" r:id="rId10"/>
    <p:sldId id="972" r:id="rId11"/>
    <p:sldId id="1004" r:id="rId12"/>
    <p:sldId id="1016" r:id="rId13"/>
    <p:sldId id="1017" r:id="rId14"/>
    <p:sldId id="1018" r:id="rId15"/>
    <p:sldId id="1019" r:id="rId16"/>
    <p:sldId id="1568" r:id="rId17"/>
    <p:sldId id="695" r:id="rId18"/>
    <p:sldId id="696" r:id="rId19"/>
    <p:sldId id="697" r:id="rId20"/>
    <p:sldId id="913" r:id="rId21"/>
    <p:sldId id="977" r:id="rId22"/>
    <p:sldId id="978" r:id="rId23"/>
    <p:sldId id="979" r:id="rId24"/>
    <p:sldId id="698" r:id="rId25"/>
    <p:sldId id="1572" r:id="rId26"/>
    <p:sldId id="1001" r:id="rId27"/>
    <p:sldId id="1564" r:id="rId28"/>
    <p:sldId id="700" r:id="rId29"/>
    <p:sldId id="701" r:id="rId30"/>
    <p:sldId id="702" r:id="rId31"/>
    <p:sldId id="999" r:id="rId32"/>
    <p:sldId id="1020" r:id="rId33"/>
    <p:sldId id="260" r:id="rId34"/>
    <p:sldId id="257" r:id="rId35"/>
    <p:sldId id="558" r:id="rId36"/>
    <p:sldId id="560" r:id="rId37"/>
    <p:sldId id="561" r:id="rId38"/>
    <p:sldId id="823" r:id="rId39"/>
    <p:sldId id="824" r:id="rId40"/>
    <p:sldId id="825" r:id="rId41"/>
    <p:sldId id="826" r:id="rId42"/>
    <p:sldId id="827" r:id="rId43"/>
    <p:sldId id="828" r:id="rId44"/>
    <p:sldId id="829" r:id="rId45"/>
    <p:sldId id="830" r:id="rId46"/>
    <p:sldId id="831" r:id="rId47"/>
    <p:sldId id="832" r:id="rId48"/>
    <p:sldId id="833" r:id="rId49"/>
    <p:sldId id="834" r:id="rId50"/>
    <p:sldId id="971" r:id="rId51"/>
    <p:sldId id="980" r:id="rId52"/>
    <p:sldId id="982" r:id="rId53"/>
    <p:sldId id="983" r:id="rId54"/>
    <p:sldId id="985" r:id="rId55"/>
    <p:sldId id="986" r:id="rId56"/>
    <p:sldId id="987" r:id="rId57"/>
    <p:sldId id="988" r:id="rId58"/>
    <p:sldId id="989" r:id="rId59"/>
    <p:sldId id="557" r:id="rId60"/>
    <p:sldId id="593" r:id="rId61"/>
    <p:sldId id="747" r:id="rId62"/>
    <p:sldId id="984" r:id="rId63"/>
    <p:sldId id="730" r:id="rId64"/>
    <p:sldId id="861" r:id="rId65"/>
    <p:sldId id="862" r:id="rId66"/>
    <p:sldId id="863" r:id="rId67"/>
    <p:sldId id="1569" r:id="rId68"/>
    <p:sldId id="731" r:id="rId69"/>
    <p:sldId id="748" r:id="rId70"/>
    <p:sldId id="733" r:id="rId71"/>
    <p:sldId id="734" r:id="rId72"/>
    <p:sldId id="738" r:id="rId73"/>
    <p:sldId id="1570" r:id="rId74"/>
    <p:sldId id="1571" r:id="rId75"/>
    <p:sldId id="739" r:id="rId76"/>
    <p:sldId id="916" r:id="rId77"/>
    <p:sldId id="917" r:id="rId78"/>
    <p:sldId id="937" r:id="rId79"/>
    <p:sldId id="938" r:id="rId80"/>
    <p:sldId id="941" r:id="rId81"/>
    <p:sldId id="942" r:id="rId82"/>
    <p:sldId id="918" r:id="rId83"/>
    <p:sldId id="920" r:id="rId84"/>
    <p:sldId id="921" r:id="rId85"/>
    <p:sldId id="925" r:id="rId86"/>
    <p:sldId id="927" r:id="rId87"/>
    <p:sldId id="928" r:id="rId88"/>
    <p:sldId id="933" r:id="rId89"/>
    <p:sldId id="935" r:id="rId90"/>
    <p:sldId id="936" r:id="rId91"/>
    <p:sldId id="946" r:id="rId92"/>
    <p:sldId id="1007" r:id="rId93"/>
    <p:sldId id="1006" r:id="rId94"/>
    <p:sldId id="947" r:id="rId95"/>
    <p:sldId id="1009" r:id="rId96"/>
    <p:sldId id="1008" r:id="rId97"/>
    <p:sldId id="954" r:id="rId98"/>
    <p:sldId id="955" r:id="rId99"/>
    <p:sldId id="1565" r:id="rId100"/>
    <p:sldId id="1566" r:id="rId101"/>
    <p:sldId id="1567" r:id="rId102"/>
    <p:sldId id="503" r:id="rId103"/>
    <p:sldId id="1562" r:id="rId104"/>
    <p:sldId id="990" r:id="rId105"/>
    <p:sldId id="991" r:id="rId106"/>
    <p:sldId id="993" r:id="rId107"/>
    <p:sldId id="994" r:id="rId108"/>
    <p:sldId id="996" r:id="rId109"/>
    <p:sldId id="975" r:id="rId110"/>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3" autoAdjust="0"/>
    <p:restoredTop sz="94660"/>
  </p:normalViewPr>
  <p:slideViewPr>
    <p:cSldViewPr>
      <p:cViewPr varScale="1">
        <p:scale>
          <a:sx n="115" d="100"/>
          <a:sy n="115" d="100"/>
        </p:scale>
        <p:origin x="132" y="216"/>
      </p:cViewPr>
      <p:guideLst>
        <p:guide orient="horz"/>
        <p:guide pos="7679"/>
      </p:guideLst>
    </p:cSldViewPr>
  </p:slideViewPr>
  <p:notesTextViewPr>
    <p:cViewPr>
      <p:scale>
        <a:sx n="100" d="100"/>
        <a:sy n="100" d="100"/>
      </p:scale>
      <p:origin x="0" y="0"/>
    </p:cViewPr>
  </p:notesTextViewPr>
  <p:sorterViewPr>
    <p:cViewPr>
      <p:scale>
        <a:sx n="100" d="100"/>
        <a:sy n="100" d="100"/>
      </p:scale>
      <p:origin x="0" y="-11184"/>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113</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-88</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2446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-88</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2446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113</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2024/4/9</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4/9/2024</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21</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23</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24</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24</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25</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51</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64</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71</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12</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89</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90</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91</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102</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103</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17</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4/9/2024</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4/9/2024</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2024/4/9</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2024/4/9</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2024/4/9</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2024/4/9</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4/9/2024</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2024/4/9</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2024/4/9</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4/9/2024</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2024/4/9</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2024/4/9</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2024/4/9</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4/9/2024</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4/9/2024</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2024/4/9</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2024/4/9</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2024/4/9</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2024/4/9</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2024/4/9</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2024/4/9</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4/9/2024</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4/9/2024</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4/9/2024</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4/9/2024</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4/9/2024</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2024/4/9</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2024/4/9</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4/9/2024</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2024/4/9</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97.png"/><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Layout" Target="../diagrams/layout16.xml"/><Relationship Id="rId7" Type="http://schemas.openxmlformats.org/officeDocument/2006/relationships/image" Target="../media/image98.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6.png"/><Relationship Id="rId5" Type="http://schemas.openxmlformats.org/officeDocument/2006/relationships/diagramColors" Target="../diagrams/colors16.xml"/><Relationship Id="rId10" Type="http://schemas.openxmlformats.org/officeDocument/2006/relationships/image" Target="../media/image101.png"/><Relationship Id="rId4" Type="http://schemas.openxmlformats.org/officeDocument/2006/relationships/diagramQuickStyle" Target="../diagrams/quickStyle16.xml"/><Relationship Id="rId9" Type="http://schemas.openxmlformats.org/officeDocument/2006/relationships/image" Target="../media/image100.png"/></Relationships>
</file>

<file path=ppt/slides/_rels/slide10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2.jpeg"/><Relationship Id="rId7" Type="http://schemas.openxmlformats.org/officeDocument/2006/relationships/diagramColors" Target="../diagrams/colors17.xm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6.png"/></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10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7.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6.pn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21.png"/><Relationship Id="rId7" Type="http://schemas.openxmlformats.org/officeDocument/2006/relationships/slide" Target="slide30.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3.xml"/><Relationship Id="rId5" Type="http://schemas.openxmlformats.org/officeDocument/2006/relationships/slide" Target="slide12.xml"/><Relationship Id="rId10" Type="http://schemas.openxmlformats.org/officeDocument/2006/relationships/slide" Target="slide99.xml"/><Relationship Id="rId4" Type="http://schemas.openxmlformats.org/officeDocument/2006/relationships/slide" Target="slide3.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jpeg"/><Relationship Id="rId1" Type="http://schemas.openxmlformats.org/officeDocument/2006/relationships/slideLayout" Target="../slideLayouts/slideLayout25.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7.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7.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7.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6.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55.jpeg"/><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57.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9.jpe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3.jpeg"/><Relationship Id="rId1" Type="http://schemas.openxmlformats.org/officeDocument/2006/relationships/slideLayout" Target="../slideLayouts/slideLayout25.xml"/><Relationship Id="rId4"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宣講講師：文昌國中校長余儘卿</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9</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113</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958652" y="1447814"/>
            <a:ext cx="1027469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30289"/>
            <a:ext cx="10274697"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10</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127448" y="2171656"/>
            <a:ext cx="10009112" cy="1464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11</a:t>
            </a:fld>
            <a:endParaRPr lang="en-US" altLang="zh-TW" sz="1200">
              <a:solidFill>
                <a:srgbClr val="0C3226"/>
              </a:solidFill>
            </a:endParaRPr>
          </a:p>
        </p:txBody>
      </p:sp>
      <p:pic>
        <p:nvPicPr>
          <p:cNvPr id="2" name="圖片 1">
            <a:extLst>
              <a:ext uri="{FF2B5EF4-FFF2-40B4-BE49-F238E27FC236}">
                <a16:creationId xmlns:a16="http://schemas.microsoft.com/office/drawing/2014/main" id="{1B29D006-01B7-4A55-AA0D-E16DD94ABBD7}"/>
              </a:ext>
            </a:extLst>
          </p:cNvPr>
          <p:cNvPicPr>
            <a:picLocks noChangeAspect="1"/>
          </p:cNvPicPr>
          <p:nvPr/>
        </p:nvPicPr>
        <p:blipFill>
          <a:blip r:embed="rId5"/>
          <a:stretch>
            <a:fillRect/>
          </a:stretch>
        </p:blipFill>
        <p:spPr>
          <a:xfrm>
            <a:off x="783739" y="195938"/>
            <a:ext cx="10369152" cy="6525538"/>
          </a:xfrm>
          <a:prstGeom prst="rect">
            <a:avLst/>
          </a:prstGeom>
        </p:spPr>
      </p:pic>
      <p:sp>
        <p:nvSpPr>
          <p:cNvPr id="4" name="矩形 3">
            <a:extLst>
              <a:ext uri="{FF2B5EF4-FFF2-40B4-BE49-F238E27FC236}">
                <a16:creationId xmlns:a16="http://schemas.microsoft.com/office/drawing/2014/main" id="{30C98835-C775-4FBF-80FC-8285D5B560D4}"/>
              </a:ext>
            </a:extLst>
          </p:cNvPr>
          <p:cNvSpPr/>
          <p:nvPr/>
        </p:nvSpPr>
        <p:spPr>
          <a:xfrm>
            <a:off x="935492" y="3069630"/>
            <a:ext cx="10177000" cy="1871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9CC219EA-C597-4BB9-96C1-377F89D851DD}"/>
              </a:ext>
            </a:extLst>
          </p:cNvPr>
          <p:cNvSpPr/>
          <p:nvPr/>
        </p:nvSpPr>
        <p:spPr>
          <a:xfrm>
            <a:off x="975891" y="5157192"/>
            <a:ext cx="10177000" cy="15048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7176120" y="5180708"/>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939104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113</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12</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a:solidFill>
                  <a:srgbClr val="000000"/>
                </a:solidFill>
                <a:latin typeface="標楷體" panose="03000509000000000000" pitchFamily="65" charset="-120"/>
                <a:ea typeface="標楷體" panose="03000509000000000000" pitchFamily="65" charset="-120"/>
              </a:rPr>
              <a:t>(</a:t>
            </a:r>
            <a:r>
              <a:rPr kumimoji="0" lang="zh-TW" altLang="en-US" sz="1400" b="1">
                <a:solidFill>
                  <a:srgbClr val="000000"/>
                </a:solidFill>
                <a:latin typeface="標楷體" panose="03000509000000000000" pitchFamily="65" charset="-120"/>
                <a:ea typeface="標楷體" panose="03000509000000000000" pitchFamily="65" charset="-120"/>
              </a:rPr>
              <a:t>先</a:t>
            </a:r>
            <a:r>
              <a:rPr kumimoji="0" lang="zh-TW" altLang="en-US" sz="1400" b="1">
                <a:solidFill>
                  <a:srgbClr val="FF0000"/>
                </a:solidFill>
                <a:latin typeface="標楷體" panose="03000509000000000000" pitchFamily="65" charset="-120"/>
                <a:ea typeface="標楷體" panose="03000509000000000000" pitchFamily="65" charset="-120"/>
              </a:rPr>
              <a:t>技優生</a:t>
            </a:r>
            <a:r>
              <a:rPr kumimoji="0" lang="zh-TW" altLang="en-US" sz="1400" b="1">
                <a:solidFill>
                  <a:srgbClr val="000000"/>
                </a:solidFill>
                <a:latin typeface="標楷體" panose="03000509000000000000" pitchFamily="65" charset="-120"/>
                <a:ea typeface="標楷體" panose="03000509000000000000" pitchFamily="65" charset="-120"/>
              </a:rPr>
              <a:t>甄審、再</a:t>
            </a:r>
            <a:r>
              <a:rPr kumimoji="0" lang="zh-TW" altLang="en-US" sz="1400" b="1">
                <a:solidFill>
                  <a:srgbClr val="FF0000"/>
                </a:solidFill>
                <a:latin typeface="標楷體" panose="03000509000000000000" pitchFamily="65" charset="-120"/>
                <a:ea typeface="標楷體" panose="03000509000000000000" pitchFamily="65" charset="-120"/>
              </a:rPr>
              <a:t>一般生</a:t>
            </a:r>
            <a:r>
              <a:rPr kumimoji="0" lang="zh-TW" altLang="en-US" sz="1400" b="1">
                <a:solidFill>
                  <a:srgbClr val="000000"/>
                </a:solidFill>
                <a:latin typeface="標楷體" panose="03000509000000000000" pitchFamily="65" charset="-120"/>
                <a:ea typeface="標楷體" panose="03000509000000000000" pitchFamily="65" charset="-120"/>
              </a:rPr>
              <a:t>免試入學</a:t>
            </a:r>
            <a:r>
              <a:rPr kumimoji="0" lang="en-US" altLang="zh-TW" sz="14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標楷體" panose="03000509000000000000" pitchFamily="65" charset="-120"/>
                <a:ea typeface="標楷體" panose="03000509000000000000" pitchFamily="65" charset="-120"/>
              </a:rPr>
              <a:t>5/18-5/19</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身心障礙學生就學輔導</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14</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4116119951"/>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2024/03/07 ~ 03/09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2024/04/12</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2024/05/18 ~ 05/19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2024/06/07</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1843632013"/>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629582406"/>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2024/02/22 ~ 03/06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2024/03/16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2024/03/11 ~ 03/15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2024/04/13 ~ 04/14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2024/04/26 ~05/03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2024/06/21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2024/06/21~ 06/27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2024/07/02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2024/05/30 ~06/07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113</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nvPr>
        </p:nvGraphicFramePr>
        <p:xfrm>
          <a:off x="1245938" y="1134918"/>
          <a:ext cx="9188698" cy="5514827"/>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2024/02/19 ~03/01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3087">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2024/04/20 ~04 /21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8032">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2024/04/13 ~04 /15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2024/06/07 ~06/13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(6/24~6/28</a:t>
                      </a: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先網路填志願</a:t>
                      </a: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與郵寄志願表</a:t>
                      </a:r>
                      <a:r>
                        <a:rPr kumimoji="0" lang="en-US" altLang="zh-TW"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endPar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95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錄取資格放棄</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2024/04/29 ~ 05/01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2024/05/23 ~05/24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4"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3569930141"/>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2024/06/19 ~ 06/21(</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2024/06/27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966910857"/>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2676676372"/>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2024/05/20 ~ 05/24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2024/06/20 ~06/30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2024/07/15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4165329709"/>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2024/05/01-08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2024/05/17-06/14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2024/06/18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24</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113</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25</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113</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3492915414"/>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1723461125"/>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919288" y="557214"/>
            <a:ext cx="9361288" cy="62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班各</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英語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英文閱讀</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短文寫作</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非選擇題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以上。「若有</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343472" y="1052736"/>
            <a:ext cx="10418237"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23</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09</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30</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31</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32</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113</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113</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a:extLst>
              <a:ext uri="{FF2B5EF4-FFF2-40B4-BE49-F238E27FC236}">
                <a16:creationId xmlns:a16="http://schemas.microsoft.com/office/drawing/2014/main" id="{51443ABD-3E57-4C47-ACB4-2C4E1FD6F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90484"/>
            <a:ext cx="9502472"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投影片編號版面配置區 1">
            <a:extLst>
              <a:ext uri="{FF2B5EF4-FFF2-40B4-BE49-F238E27FC236}">
                <a16:creationId xmlns:a16="http://schemas.microsoft.com/office/drawing/2014/main" id="{D1DC5732-2E85-46C2-8D47-A717385949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FC5DECA6-7E8B-45D4-A7EE-A014F58832FC}"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6" name="矩形 5">
            <a:extLst>
              <a:ext uri="{FF2B5EF4-FFF2-40B4-BE49-F238E27FC236}">
                <a16:creationId xmlns:a16="http://schemas.microsoft.com/office/drawing/2014/main" id="{EF455879-EC19-4E7A-991B-4EF86EC2F791}"/>
              </a:ext>
            </a:extLst>
          </p:cNvPr>
          <p:cNvSpPr/>
          <p:nvPr/>
        </p:nvSpPr>
        <p:spPr>
          <a:xfrm>
            <a:off x="1703389" y="2919413"/>
            <a:ext cx="9217147"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520A243E-EAD1-4BE6-94FD-6D81AAE57C93}"/>
              </a:ext>
            </a:extLst>
          </p:cNvPr>
          <p:cNvSpPr/>
          <p:nvPr/>
        </p:nvSpPr>
        <p:spPr>
          <a:xfrm>
            <a:off x="1703389" y="4184651"/>
            <a:ext cx="9217147" cy="1260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007E377-1A41-44BA-AA09-2CE926EBC8C6}"/>
              </a:ext>
            </a:extLst>
          </p:cNvPr>
          <p:cNvSpPr/>
          <p:nvPr/>
        </p:nvSpPr>
        <p:spPr>
          <a:xfrm>
            <a:off x="6118761" y="4184651"/>
            <a:ext cx="2448272" cy="47987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113</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43</a:t>
            </a:fld>
            <a:endParaRPr kumimoji="0" lang="en-US" altLang="zh-TW" sz="1200">
              <a:solidFill>
                <a:srgbClr val="0C322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桃園區同德國中，九年級生為</a:t>
            </a:r>
            <a:r>
              <a:rPr lang="en-US" altLang="zh-TW" dirty="0">
                <a:latin typeface="標楷體" panose="03000509000000000000" pitchFamily="65" charset="-120"/>
                <a:ea typeface="標楷體" panose="03000509000000000000" pitchFamily="65" charset="-120"/>
              </a:rPr>
              <a:t>507</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31</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44</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8</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6</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45</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6" name="圖片 5">
            <a:extLst>
              <a:ext uri="{FF2B5EF4-FFF2-40B4-BE49-F238E27FC236}">
                <a16:creationId xmlns:a16="http://schemas.microsoft.com/office/drawing/2014/main" id="{6D77F4D2-0497-485F-A9AE-29459BABAA33}"/>
              </a:ext>
            </a:extLst>
          </p:cNvPr>
          <p:cNvPicPr/>
          <p:nvPr/>
        </p:nvPicPr>
        <p:blipFill rotWithShape="1">
          <a:blip r:embed="rId4"/>
          <a:srcRect l="41392" t="16104" r="36459" b="16626"/>
          <a:stretch/>
        </p:blipFill>
        <p:spPr bwMode="auto">
          <a:xfrm>
            <a:off x="2639617" y="901228"/>
            <a:ext cx="7416823" cy="5956772"/>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46</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a:extLst>
              <a:ext uri="{FF2B5EF4-FFF2-40B4-BE49-F238E27FC236}">
                <a16:creationId xmlns:a16="http://schemas.microsoft.com/office/drawing/2014/main" id="{BB5AD77A-7AF2-4F57-A90F-787A29F3D5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401544DC-1AB0-420E-91CC-4CC9A070E725}" type="slidenum">
              <a:rPr lang="en-US" altLang="zh-TW" sz="1200">
                <a:solidFill>
                  <a:srgbClr val="0C3226"/>
                </a:solidFill>
              </a:rPr>
              <a:pPr>
                <a:spcBef>
                  <a:spcPct val="0"/>
                </a:spcBef>
                <a:buFontTx/>
                <a:buNone/>
              </a:pPr>
              <a:t>5</a:t>
            </a:fld>
            <a:endParaRPr lang="en-US" altLang="zh-TW" sz="1200">
              <a:solidFill>
                <a:srgbClr val="0C3226"/>
              </a:solidFill>
            </a:endParaRPr>
          </a:p>
        </p:txBody>
      </p:sp>
      <p:pic>
        <p:nvPicPr>
          <p:cNvPr id="65539" name="圖片 1">
            <a:extLst>
              <a:ext uri="{FF2B5EF4-FFF2-40B4-BE49-F238E27FC236}">
                <a16:creationId xmlns:a16="http://schemas.microsoft.com/office/drawing/2014/main" id="{B40513FC-8AE2-498B-AD1D-0153E3D875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A8B69EE1-D363-4967-A5E6-98F65C49F103}"/>
              </a:ext>
            </a:extLst>
          </p:cNvPr>
          <p:cNvSpPr/>
          <p:nvPr/>
        </p:nvSpPr>
        <p:spPr>
          <a:xfrm>
            <a:off x="911424" y="260350"/>
            <a:ext cx="10585175" cy="94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C3D38E99-C632-4B31-A5A7-9F1A26AF9785}"/>
              </a:ext>
            </a:extLst>
          </p:cNvPr>
          <p:cNvSpPr/>
          <p:nvPr/>
        </p:nvSpPr>
        <p:spPr>
          <a:xfrm>
            <a:off x="911424" y="1341438"/>
            <a:ext cx="10585175"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3A45A6A-4E83-40B4-B0FD-B06CA8291EE0}"/>
              </a:ext>
            </a:extLst>
          </p:cNvPr>
          <p:cNvSpPr/>
          <p:nvPr/>
        </p:nvSpPr>
        <p:spPr>
          <a:xfrm>
            <a:off x="911424" y="5373688"/>
            <a:ext cx="10585175" cy="1484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9D3872D-E8B1-4639-8374-D58CC34AF20C}"/>
              </a:ext>
            </a:extLst>
          </p:cNvPr>
          <p:cNvSpPr/>
          <p:nvPr/>
        </p:nvSpPr>
        <p:spPr>
          <a:xfrm>
            <a:off x="4079776" y="1258157"/>
            <a:ext cx="1944216" cy="40786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54</a:t>
            </a:fld>
            <a:endParaRPr lang="en-US" altLang="zh-TW" sz="1200">
              <a:solidFill>
                <a:srgbClr val="0C322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55</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56</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0CCC4933-E33F-499A-B6E1-85CCCAD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61" y="1498602"/>
            <a:ext cx="1068841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a:extLst>
              <a:ext uri="{FF2B5EF4-FFF2-40B4-BE49-F238E27FC236}">
                <a16:creationId xmlns:a16="http://schemas.microsoft.com/office/drawing/2014/main" id="{4BFC38B7-1D1D-49BE-B1EC-A190904A0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89A657E-CBF6-4126-B26B-A3841D181E5F}"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93988" y="1916114"/>
            <a:ext cx="10688412" cy="1512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16934" y="5133976"/>
            <a:ext cx="10579666" cy="1535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B88A684E-AEBF-4D66-9BC3-B63CFB0D8066}"/>
              </a:ext>
            </a:extLst>
          </p:cNvPr>
          <p:cNvSpPr/>
          <p:nvPr/>
        </p:nvSpPr>
        <p:spPr>
          <a:xfrm>
            <a:off x="1199456" y="5445224"/>
            <a:ext cx="2304256"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45</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10</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35</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24</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38</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25</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36</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7</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20,138</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中壢高中：   </a:t>
            </a:r>
            <a:r>
              <a:rPr lang="en-US" altLang="zh-TW" sz="2800" dirty="0">
                <a:latin typeface="標楷體" panose="03000509000000000000" pitchFamily="65" charset="-120"/>
                <a:ea typeface="標楷體" panose="03000509000000000000" pitchFamily="65" charset="-120"/>
              </a:rPr>
              <a:t>650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1,350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2,005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2,635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3,284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3,739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4,186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4,606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5,340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5,679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6,009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6,147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6,419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6,545</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3">
            <a:extLst>
              <a:ext uri="{FF2B5EF4-FFF2-40B4-BE49-F238E27FC236}">
                <a16:creationId xmlns:a16="http://schemas.microsoft.com/office/drawing/2014/main" id="{88A369EA-42AA-4B63-AC0B-17CC8C3B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619103"/>
            <a:ext cx="10882801"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47605" y="3861048"/>
            <a:ext cx="10874612" cy="26642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46492796-9276-4920-BFE5-CCB2E7F27D6D}"/>
              </a:ext>
            </a:extLst>
          </p:cNvPr>
          <p:cNvPicPr>
            <a:picLocks noChangeAspect="1"/>
          </p:cNvPicPr>
          <p:nvPr/>
        </p:nvPicPr>
        <p:blipFill>
          <a:blip r:embed="rId5"/>
          <a:stretch>
            <a:fillRect/>
          </a:stretch>
        </p:blipFill>
        <p:spPr>
          <a:xfrm>
            <a:off x="1524000" y="1557338"/>
            <a:ext cx="4140200" cy="5540583"/>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a:extLst>
              <a:ext uri="{FF2B5EF4-FFF2-40B4-BE49-F238E27FC236}">
                <a16:creationId xmlns:a16="http://schemas.microsoft.com/office/drawing/2014/main" id="{245CC0DB-2D19-4F39-8552-FD82AF2B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
            <a:extLst>
              <a:ext uri="{FF2B5EF4-FFF2-40B4-BE49-F238E27FC236}">
                <a16:creationId xmlns:a16="http://schemas.microsoft.com/office/drawing/2014/main" id="{AA9C9819-8B89-4950-98F8-28083AD50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23813"/>
            <a:ext cx="10585176"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投影片編號版面配置區 1">
            <a:extLst>
              <a:ext uri="{FF2B5EF4-FFF2-40B4-BE49-F238E27FC236}">
                <a16:creationId xmlns:a16="http://schemas.microsoft.com/office/drawing/2014/main" id="{F46182D7-02A0-4AA5-8247-F25F47BCE0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1021443E-26C0-40DB-9482-2B0893774D00}" type="slidenum">
              <a:rPr lang="en-US" altLang="zh-TW" sz="1200">
                <a:solidFill>
                  <a:srgbClr val="0C3226"/>
                </a:solidFill>
              </a:rPr>
              <a:pPr>
                <a:spcBef>
                  <a:spcPct val="0"/>
                </a:spcBef>
                <a:buFontTx/>
                <a:buNone/>
              </a:pPr>
              <a:t>8</a:t>
            </a:fld>
            <a:endParaRPr lang="en-US" altLang="zh-TW" sz="1200">
              <a:solidFill>
                <a:srgbClr val="0C3226"/>
              </a:solidFill>
            </a:endParaRPr>
          </a:p>
        </p:txBody>
      </p:sp>
      <p:sp>
        <p:nvSpPr>
          <p:cNvPr id="8" name="矩形 7">
            <a:extLst>
              <a:ext uri="{FF2B5EF4-FFF2-40B4-BE49-F238E27FC236}">
                <a16:creationId xmlns:a16="http://schemas.microsoft.com/office/drawing/2014/main" id="{995C5E09-F5BB-42C8-8793-2DCCC5FBBDA1}"/>
              </a:ext>
            </a:extLst>
          </p:cNvPr>
          <p:cNvSpPr/>
          <p:nvPr/>
        </p:nvSpPr>
        <p:spPr>
          <a:xfrm>
            <a:off x="767409" y="2185989"/>
            <a:ext cx="10513168" cy="201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a:extLst>
              <a:ext uri="{FF2B5EF4-FFF2-40B4-BE49-F238E27FC236}">
                <a16:creationId xmlns:a16="http://schemas.microsoft.com/office/drawing/2014/main" id="{794F21DF-F28A-4867-AE52-1427FC242016}"/>
              </a:ext>
            </a:extLst>
          </p:cNvPr>
          <p:cNvSpPr/>
          <p:nvPr/>
        </p:nvSpPr>
        <p:spPr>
          <a:xfrm>
            <a:off x="6959600" y="23813"/>
            <a:ext cx="3384550" cy="4318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8614" name="圖片 4">
            <a:extLst>
              <a:ext uri="{FF2B5EF4-FFF2-40B4-BE49-F238E27FC236}">
                <a16:creationId xmlns:a16="http://schemas.microsoft.com/office/drawing/2014/main" id="{8EB58820-56A0-49E8-931B-219194DEA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07" y="5597526"/>
            <a:ext cx="105851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26BBB8CB-64CD-4644-9E89-63199E13F4E1}"/>
              </a:ext>
            </a:extLst>
          </p:cNvPr>
          <p:cNvSpPr/>
          <p:nvPr/>
        </p:nvSpPr>
        <p:spPr>
          <a:xfrm>
            <a:off x="4583114" y="5592763"/>
            <a:ext cx="3889375"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1127447" y="141624"/>
            <a:ext cx="10176999" cy="382083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9</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42529" y="2685595"/>
            <a:ext cx="1017700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1167452" y="3866144"/>
            <a:ext cx="10176999"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1190379" y="6139260"/>
            <a:ext cx="1012915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3647728" y="4101257"/>
            <a:ext cx="2448272" cy="7187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97</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98</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5974</Words>
  <Application>Microsoft Office PowerPoint</Application>
  <PresentationFormat>寬螢幕</PresentationFormat>
  <Paragraphs>924</Paragraphs>
  <Slides>104</Slides>
  <Notes>46</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104</vt:i4>
      </vt:variant>
    </vt:vector>
  </HeadingPairs>
  <TitlesOfParts>
    <vt:vector size="132" baseType="lpstr">
      <vt:lpstr>Adobe 黑体 Std R</vt:lpstr>
      <vt:lpstr>Adobe 繁黑體 Std B</vt:lpstr>
      <vt:lpstr>Apple LiGothic Medium</vt:lpstr>
      <vt:lpstr>BiauKai</vt:lpstr>
      <vt:lpstr>맑은 고딕</vt:lpstr>
      <vt:lpstr>Montserrat</vt:lpstr>
      <vt:lpstr>Montserrat Light</vt:lpstr>
      <vt:lpstr>宋体</vt:lpstr>
      <vt:lpstr>宋体</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113年適性入學重要日程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113學年度桃連區適性入學管道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113優先免試入學之內容</vt:lpstr>
      <vt:lpstr>高中端免試招生名額</vt:lpstr>
      <vt:lpstr>國中端志願錄取方式</vt:lpstr>
      <vt:lpstr>113優先免試入學</vt:lpstr>
      <vt:lpstr>高中端-第一類學校</vt:lpstr>
      <vt:lpstr>高中端-增額分配</vt:lpstr>
      <vt:lpstr>高中端-增額分配</vt:lpstr>
      <vt:lpstr>高中端-第二類學校</vt:lpstr>
      <vt:lpstr>高中端-第三類學校</vt:lpstr>
      <vt:lpstr>113優先免試入學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113年桃連區免試入學-同分超額比序步驟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2024-04-09T10:01:33Z</dcterms:modified>
</cp:coreProperties>
</file>